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9"/>
  </p:handoutMasterIdLst>
  <p:sldIdLst>
    <p:sldId id="258" r:id="rId2"/>
    <p:sldId id="267" r:id="rId3"/>
    <p:sldId id="264" r:id="rId4"/>
    <p:sldId id="263" r:id="rId5"/>
    <p:sldId id="265" r:id="rId6"/>
    <p:sldId id="266" r:id="rId7"/>
    <p:sldId id="268" r:id="rId8"/>
  </p:sldIdLst>
  <p:sldSz cx="9144000" cy="6858000" type="screen4x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frameSlides="1"/>
  <p:clrMru>
    <a:srgbClr val="00398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 varScale="1">
        <p:scale>
          <a:sx n="95" d="100"/>
          <a:sy n="95" d="100"/>
        </p:scale>
        <p:origin x="-1264" y="-12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9" d="100"/>
          <a:sy n="59" d="100"/>
        </p:scale>
        <p:origin x="-1788" y="-7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handoutMaster" Target="handoutMasters/handoutMaster1.xml"/><Relationship Id="rId10" Type="http://schemas.openxmlformats.org/officeDocument/2006/relationships/printerSettings" Target="printerSettings/printerSettings1.bin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GB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GB"/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GB"/>
          </a:p>
        </p:txBody>
      </p:sp>
      <p:sp>
        <p:nvSpPr>
          <p:cNvPr id="512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17CE7594-85A9-4FF1-B1C6-EF6400AD539F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9441250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8BE368CA-FCC5-46F9-90B9-3B8A210F8BAF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07CAE58B-315B-44C4-848E-53FD65FB8B90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908B26B8-AEAA-4AEB-B3D4-4E33207027BF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16A383C4-546A-4DE4-8878-BF61D4E65F7E}" type="slidenum">
              <a:rPr lang="en-GB"/>
              <a:pPr/>
              <a:t>‹#›</a:t>
            </a:fld>
            <a:endParaRPr lang="en-GB"/>
          </a:p>
        </p:txBody>
      </p:sp>
      <p:pic>
        <p:nvPicPr>
          <p:cNvPr id="8194" name="Picture 2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149330"/>
            <a:ext cx="1714981" cy="7086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B8FB6F25-D472-4572-9951-D518F82546E7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42336097-140D-4A84-BA77-75D19EF1E793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7D30861A-21BE-4F03-AE33-15752AF3019C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0C21EE93-AFED-463E-9828-3866CC959160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53A591C2-2BD6-4AB8-89CB-F4A7F720E9AD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7307D1CE-C6BC-4947-8796-25CF4C554C00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6A944A9B-46ED-4D2B-A180-5CE885C2EBB8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jpeg"/><Relationship Id="rId14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685800" y="6248400"/>
            <a:ext cx="5257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+mn-lt"/>
              </a:defRPr>
            </a:lvl1pPr>
          </a:lstStyle>
          <a:p>
            <a:endParaRPr lang="en-GB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BDA169F4-BCB8-488A-A9EE-DDBAFBFE4D59}" type="slidenum">
              <a:rPr lang="en-GB"/>
              <a:pPr/>
              <a:t>‹#›</a:t>
            </a:fld>
            <a:endParaRPr lang="en-GB"/>
          </a:p>
        </p:txBody>
      </p:sp>
      <p:pic>
        <p:nvPicPr>
          <p:cNvPr id="1036" name="Picture 12" descr="pp3"/>
          <p:cNvPicPr>
            <a:picLocks noChangeAspect="1" noChangeArrowheads="1"/>
          </p:cNvPicPr>
          <p:nvPr/>
        </p:nvPicPr>
        <p:blipFill>
          <a:blip r:embed="rId13" cstate="print">
            <a:lum bright="70000" contrast="-70000"/>
          </a:blip>
          <a:srcRect/>
          <a:stretch>
            <a:fillRect/>
          </a:stretch>
        </p:blipFill>
        <p:spPr bwMode="auto">
          <a:xfrm>
            <a:off x="2700338" y="2133600"/>
            <a:ext cx="3549650" cy="3808413"/>
          </a:xfrm>
          <a:prstGeom prst="rect">
            <a:avLst/>
          </a:prstGeom>
          <a:noFill/>
        </p:spPr>
      </p:pic>
      <p:pic>
        <p:nvPicPr>
          <p:cNvPr id="1037" name="Picture 13" descr="pp2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6084888" y="5545138"/>
            <a:ext cx="3059112" cy="1312862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400" b="1">
          <a:solidFill>
            <a:srgbClr val="003986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400" b="1">
          <a:solidFill>
            <a:srgbClr val="003986"/>
          </a:solidFill>
          <a:latin typeface="Verdana" pitchFamily="34" charset="0"/>
          <a:cs typeface="Times New Roman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4400" b="1">
          <a:solidFill>
            <a:srgbClr val="003986"/>
          </a:solidFill>
          <a:latin typeface="Verdana" pitchFamily="34" charset="0"/>
          <a:cs typeface="Times New Roman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4400" b="1">
          <a:solidFill>
            <a:srgbClr val="003986"/>
          </a:solidFill>
          <a:latin typeface="Verdana" pitchFamily="34" charset="0"/>
          <a:cs typeface="Times New Roman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4400" b="1">
          <a:solidFill>
            <a:srgbClr val="003986"/>
          </a:solidFill>
          <a:latin typeface="Verdana" pitchFamily="34" charset="0"/>
          <a:cs typeface="Times New Roman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 b="1">
          <a:solidFill>
            <a:srgbClr val="003986"/>
          </a:solidFill>
          <a:latin typeface="Verdana" pitchFamily="34" charset="0"/>
          <a:cs typeface="Times New Roman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 b="1">
          <a:solidFill>
            <a:srgbClr val="003986"/>
          </a:solidFill>
          <a:latin typeface="Verdana" pitchFamily="34" charset="0"/>
          <a:cs typeface="Times New Roman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 b="1">
          <a:solidFill>
            <a:srgbClr val="003986"/>
          </a:solidFill>
          <a:latin typeface="Verdana" pitchFamily="34" charset="0"/>
          <a:cs typeface="Times New Roman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 b="1">
          <a:solidFill>
            <a:srgbClr val="003986"/>
          </a:solidFill>
          <a:latin typeface="Verdana" pitchFamily="34" charset="0"/>
          <a:cs typeface="Times New Roman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3200">
          <a:solidFill>
            <a:srgbClr val="003986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rgbClr val="003986"/>
          </a:solidFill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400">
          <a:solidFill>
            <a:srgbClr val="003986"/>
          </a:solidFill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rgbClr val="003986"/>
          </a:solidFill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rgbClr val="003986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rgbClr val="003986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rgbClr val="003986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rgbClr val="003986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rgbClr val="003986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3.jpeg"/><Relationship Id="rId3" Type="http://schemas.openxmlformats.org/officeDocument/2006/relationships/image" Target="../media/image4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pPr algn="ctr"/>
            <a:r>
              <a:rPr lang="en-US" sz="3600" dirty="0" smtClean="0"/>
              <a:t>Do’s and Don’ts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 smtClean="0"/>
          </a:p>
        </p:txBody>
      </p:sp>
      <p:pic>
        <p:nvPicPr>
          <p:cNvPr id="4105" name="Picture 9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4463" y="144463"/>
            <a:ext cx="3457575" cy="1428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" name="Picture 5" descr="sigma_cmyk_ns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508104" y="260648"/>
            <a:ext cx="3048000" cy="130759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Do’s and don’ts: Consider</a:t>
            </a:r>
            <a:r>
              <a:rPr lang="en-US" dirty="0" smtClean="0"/>
              <a:t>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2132856"/>
            <a:ext cx="7772400" cy="3886944"/>
          </a:xfrm>
        </p:spPr>
        <p:txBody>
          <a:bodyPr/>
          <a:lstStyle/>
          <a:p>
            <a:r>
              <a:rPr lang="en-GB" dirty="0" smtClean="0"/>
              <a:t>Prior to working in the Centre (Preparation!)</a:t>
            </a:r>
          </a:p>
          <a:p>
            <a:pPr marL="0" indent="0">
              <a:buNone/>
            </a:pPr>
            <a:endParaRPr lang="en-GB" dirty="0" smtClean="0"/>
          </a:p>
          <a:p>
            <a:pPr>
              <a:buNone/>
            </a:pPr>
            <a:r>
              <a:rPr lang="en-GB" dirty="0" smtClean="0"/>
              <a:t>	</a:t>
            </a:r>
            <a:r>
              <a:rPr lang="en-GB" dirty="0"/>
              <a:t>I</a:t>
            </a:r>
            <a:r>
              <a:rPr lang="en-GB" dirty="0" smtClean="0"/>
              <a:t>dentify </a:t>
            </a:r>
            <a:r>
              <a:rPr lang="en-GB" dirty="0" smtClean="0"/>
              <a:t>things you should, and should not do.</a:t>
            </a:r>
          </a:p>
          <a:p>
            <a:endParaRPr lang="en-GB" sz="2000" dirty="0" smtClean="0"/>
          </a:p>
          <a:p>
            <a:pPr>
              <a:buNone/>
            </a:pPr>
            <a:r>
              <a:rPr lang="en-GB" sz="2000" dirty="0" smtClean="0"/>
              <a:t/>
            </a:r>
            <a:br>
              <a:rPr lang="en-GB" sz="2000" dirty="0" smtClean="0"/>
            </a:br>
            <a:r>
              <a:rPr lang="en-GB" sz="2000" dirty="0" smtClean="0">
                <a:solidFill>
                  <a:srgbClr val="000000"/>
                </a:solidFill>
              </a:rPr>
              <a:t/>
            </a:r>
            <a:br>
              <a:rPr lang="en-GB" sz="2000" dirty="0" smtClean="0">
                <a:solidFill>
                  <a:srgbClr val="000000"/>
                </a:solidFill>
              </a:rPr>
            </a:br>
            <a:r>
              <a:rPr lang="en-GB" sz="1600" dirty="0" smtClean="0"/>
              <a:t/>
            </a:r>
            <a:br>
              <a:rPr lang="en-GB" sz="1600" dirty="0" smtClean="0"/>
            </a:br>
            <a:endParaRPr lang="en-GB" sz="1600" dirty="0" smtClean="0"/>
          </a:p>
          <a:p>
            <a:pPr>
              <a:buNone/>
            </a:pPr>
            <a:r>
              <a:rPr lang="en-GB" dirty="0" smtClean="0"/>
              <a:t/>
            </a:r>
            <a:br>
              <a:rPr lang="en-GB" dirty="0" smtClean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502094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4000" dirty="0" smtClean="0"/>
              <a:t>Prior to working in Centre</a:t>
            </a:r>
            <a:endParaRPr lang="en-GB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400" dirty="0" smtClean="0"/>
              <a:t>Identify the academic member of staff responsible</a:t>
            </a:r>
          </a:p>
          <a:p>
            <a:r>
              <a:rPr lang="en-GB" sz="2400" dirty="0" smtClean="0"/>
              <a:t>Identify the resources available to you for use with students</a:t>
            </a:r>
          </a:p>
          <a:p>
            <a:r>
              <a:rPr lang="en-GB" sz="2400" dirty="0" smtClean="0"/>
              <a:t>Identify your potential audience and be clear about your contribution</a:t>
            </a:r>
          </a:p>
          <a:p>
            <a:r>
              <a:rPr lang="en-GB" sz="2400" dirty="0" smtClean="0"/>
              <a:t>Familiarise yourself with the surroundings</a:t>
            </a:r>
          </a:p>
          <a:p>
            <a:r>
              <a:rPr lang="en-GB" sz="2400" dirty="0" smtClean="0"/>
              <a:t>Ensure you have all materials and resources you need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Do’s and don’ts: Consider</a:t>
            </a:r>
            <a:r>
              <a:rPr lang="en-US" dirty="0" smtClean="0"/>
              <a:t>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2132856"/>
            <a:ext cx="7772400" cy="3886944"/>
          </a:xfrm>
        </p:spPr>
        <p:txBody>
          <a:bodyPr/>
          <a:lstStyle/>
          <a:p>
            <a:pPr marL="0" indent="0">
              <a:buNone/>
            </a:pPr>
            <a:endParaRPr lang="en-GB" sz="2000" dirty="0" smtClean="0"/>
          </a:p>
          <a:p>
            <a:r>
              <a:rPr lang="en-GB" dirty="0" smtClean="0"/>
              <a:t>During a drop in session</a:t>
            </a:r>
          </a:p>
          <a:p>
            <a:endParaRPr lang="en-GB" dirty="0" smtClean="0"/>
          </a:p>
          <a:p>
            <a:pPr>
              <a:buNone/>
            </a:pPr>
            <a:r>
              <a:rPr lang="en-GB" dirty="0" smtClean="0"/>
              <a:t>	</a:t>
            </a:r>
            <a:r>
              <a:rPr lang="en-GB" dirty="0"/>
              <a:t>I</a:t>
            </a:r>
            <a:r>
              <a:rPr lang="en-GB" dirty="0" smtClean="0"/>
              <a:t>dentify </a:t>
            </a:r>
            <a:r>
              <a:rPr lang="en-GB" dirty="0" smtClean="0"/>
              <a:t>things you should, and should not do.</a:t>
            </a:r>
          </a:p>
          <a:p>
            <a:endParaRPr lang="en-GB" sz="2000" dirty="0" smtClean="0"/>
          </a:p>
          <a:p>
            <a:pPr>
              <a:buNone/>
            </a:pPr>
            <a:r>
              <a:rPr lang="en-GB" sz="2000" dirty="0" smtClean="0"/>
              <a:t/>
            </a:r>
            <a:br>
              <a:rPr lang="en-GB" sz="2000" dirty="0" smtClean="0"/>
            </a:br>
            <a:r>
              <a:rPr lang="en-GB" sz="2000" dirty="0" smtClean="0">
                <a:solidFill>
                  <a:srgbClr val="000000"/>
                </a:solidFill>
              </a:rPr>
              <a:t/>
            </a:r>
            <a:br>
              <a:rPr lang="en-GB" sz="2000" dirty="0" smtClean="0">
                <a:solidFill>
                  <a:srgbClr val="000000"/>
                </a:solidFill>
              </a:rPr>
            </a:br>
            <a:r>
              <a:rPr lang="en-GB" sz="1600" dirty="0" smtClean="0"/>
              <a:t/>
            </a:r>
            <a:br>
              <a:rPr lang="en-GB" sz="1600" dirty="0" smtClean="0"/>
            </a:br>
            <a:endParaRPr lang="en-GB" sz="1600" dirty="0" smtClean="0"/>
          </a:p>
          <a:p>
            <a:pPr>
              <a:buNone/>
            </a:pPr>
            <a:r>
              <a:rPr lang="en-GB" dirty="0" smtClean="0"/>
              <a:t/>
            </a:r>
            <a:br>
              <a:rPr lang="en-GB" dirty="0" smtClean="0"/>
            </a:b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4000" dirty="0" smtClean="0"/>
              <a:t>During a drop in session</a:t>
            </a:r>
            <a:endParaRPr lang="en-GB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400" dirty="0" smtClean="0"/>
              <a:t>Welcome the student</a:t>
            </a:r>
          </a:p>
          <a:p>
            <a:r>
              <a:rPr lang="en-GB" sz="2400" dirty="0" smtClean="0"/>
              <a:t>Understand their background and mathematical needs</a:t>
            </a:r>
          </a:p>
          <a:p>
            <a:r>
              <a:rPr lang="en-GB" sz="2400" dirty="0" smtClean="0"/>
              <a:t>Spread your time evenly - consider how you might use tasks</a:t>
            </a:r>
          </a:p>
          <a:p>
            <a:r>
              <a:rPr lang="en-GB" sz="2400" dirty="0" smtClean="0"/>
              <a:t>Be positive and supportive – never critical or demeaning</a:t>
            </a:r>
          </a:p>
          <a:p>
            <a:r>
              <a:rPr lang="en-GB" sz="2400" dirty="0" smtClean="0"/>
              <a:t>It is ok not to always know!</a:t>
            </a:r>
          </a:p>
          <a:p>
            <a:r>
              <a:rPr lang="en-GB" sz="2400" dirty="0" smtClean="0"/>
              <a:t>Be wary of assessed coursework!</a:t>
            </a:r>
          </a:p>
          <a:p>
            <a:endParaRPr lang="en-GB" sz="2400" dirty="0" smtClean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4000" dirty="0" smtClean="0"/>
              <a:t>During a drop in session</a:t>
            </a:r>
            <a:endParaRPr lang="en-GB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400" dirty="0" smtClean="0"/>
              <a:t>Remember, students aren’t necessarily like you</a:t>
            </a:r>
          </a:p>
          <a:p>
            <a:r>
              <a:rPr lang="en-GB" sz="2400" dirty="0" smtClean="0"/>
              <a:t>Maintain a professional relationship</a:t>
            </a:r>
          </a:p>
          <a:p>
            <a:r>
              <a:rPr lang="en-GB" sz="2400" dirty="0" smtClean="0"/>
              <a:t>Don’t ‘tell’ straight away – encourage the student to think and engage</a:t>
            </a:r>
          </a:p>
          <a:p>
            <a:r>
              <a:rPr lang="en-GB" sz="2400" dirty="0" smtClean="0"/>
              <a:t>Identify what the student knows and adapt accordingly</a:t>
            </a:r>
          </a:p>
          <a:p>
            <a:r>
              <a:rPr lang="en-GB" sz="2400" dirty="0" smtClean="0"/>
              <a:t>Listen, question and only then explain</a:t>
            </a:r>
          </a:p>
          <a:p>
            <a:r>
              <a:rPr lang="en-GB" sz="2400" dirty="0" smtClean="0"/>
              <a:t>Direct to other material – encourage the student to learn for themselves </a:t>
            </a:r>
          </a:p>
          <a:p>
            <a:endParaRPr lang="en-GB" sz="2400" dirty="0" smtClean="0"/>
          </a:p>
          <a:p>
            <a:endParaRPr lang="en-GB" sz="2400" dirty="0" smtClean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4000" dirty="0" smtClean="0"/>
              <a:t>During a drop in session</a:t>
            </a:r>
            <a:endParaRPr lang="en-GB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556792"/>
            <a:ext cx="7772400" cy="4539208"/>
          </a:xfrm>
        </p:spPr>
        <p:txBody>
          <a:bodyPr/>
          <a:lstStyle/>
          <a:p>
            <a:r>
              <a:rPr lang="en-GB" sz="2400" dirty="0" smtClean="0"/>
              <a:t>Ensure the students leave on a positive note</a:t>
            </a:r>
            <a:br>
              <a:rPr lang="en-GB" sz="2400" dirty="0" smtClean="0"/>
            </a:br>
            <a:endParaRPr lang="en-GB" sz="2400" dirty="0" smtClean="0"/>
          </a:p>
          <a:p>
            <a:r>
              <a:rPr lang="en-GB" sz="2400" dirty="0" smtClean="0"/>
              <a:t>Either they believe their problem is solved, or at least they have started on a journey</a:t>
            </a:r>
            <a:br>
              <a:rPr lang="en-GB" sz="2400" dirty="0" smtClean="0"/>
            </a:br>
            <a:endParaRPr lang="en-GB" sz="2400" dirty="0" smtClean="0"/>
          </a:p>
          <a:p>
            <a:r>
              <a:rPr lang="en-GB" sz="2400" dirty="0" smtClean="0"/>
              <a:t>Encourage them to return if necessary</a:t>
            </a:r>
            <a:br>
              <a:rPr lang="en-GB" sz="2400" dirty="0" smtClean="0"/>
            </a:br>
            <a:endParaRPr lang="en-GB" sz="2400" dirty="0" smtClean="0"/>
          </a:p>
          <a:p>
            <a:r>
              <a:rPr lang="en-GB" sz="2400" dirty="0" smtClean="0"/>
              <a:t>Encourage them to put in effort between visits</a:t>
            </a:r>
            <a:br>
              <a:rPr lang="en-GB" sz="2400" dirty="0" smtClean="0"/>
            </a:br>
            <a:endParaRPr lang="en-GB" sz="2400" dirty="0" smtClean="0"/>
          </a:p>
          <a:p>
            <a:r>
              <a:rPr lang="en-GB" sz="2400" dirty="0" smtClean="0"/>
              <a:t>Encourage them to access other resources and become independent learners</a:t>
            </a:r>
          </a:p>
          <a:p>
            <a:r>
              <a:rPr lang="en-GB" sz="2400" dirty="0" smtClean="0"/>
              <a:t> </a:t>
            </a:r>
            <a:endParaRPr lang="en-GB" sz="2400" dirty="0" smtClean="0"/>
          </a:p>
          <a:p>
            <a:endParaRPr lang="en-GB" sz="2400" dirty="0" smtClean="0"/>
          </a:p>
          <a:p>
            <a:endParaRPr lang="en-GB" sz="2400" dirty="0" smtClean="0"/>
          </a:p>
        </p:txBody>
      </p:sp>
    </p:spTree>
    <p:extLst>
      <p:ext uri="{BB962C8B-B14F-4D97-AF65-F5344CB8AC3E}">
        <p14:creationId xmlns:p14="http://schemas.microsoft.com/office/powerpoint/2010/main" val="3741640391"/>
      </p:ext>
    </p:extLst>
  </p:cSld>
  <p:clrMapOvr>
    <a:masterClrMapping/>
  </p:clrMapOvr>
</p:sld>
</file>

<file path=ppt/theme/theme1.xml><?xml version="1.0" encoding="utf-8"?>
<a:theme xmlns:a="http://schemas.openxmlformats.org/drawingml/2006/main" name="sigma_hestem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Verdana"/>
        <a:ea typeface=""/>
        <a:cs typeface="Times New Roman"/>
      </a:majorFont>
      <a:minorFont>
        <a:latin typeface="Verdana"/>
        <a:ea typeface=""/>
        <a:cs typeface="Times New Roma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sigma_hestem.potx</Template>
  <TotalTime>13168</TotalTime>
  <Words>194</Words>
  <Application>Microsoft Macintosh PowerPoint</Application>
  <PresentationFormat>On-screen Show (4:3)</PresentationFormat>
  <Paragraphs>43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sigma_hestem</vt:lpstr>
      <vt:lpstr>Do’s and Don’ts </vt:lpstr>
      <vt:lpstr>Do’s and don’ts: Consider:</vt:lpstr>
      <vt:lpstr>Prior to working in Centre</vt:lpstr>
      <vt:lpstr>Do’s and don’ts: Consider:</vt:lpstr>
      <vt:lpstr>During a drop in session</vt:lpstr>
      <vt:lpstr>During a drop in session</vt:lpstr>
      <vt:lpstr>During a drop in session</vt:lpstr>
    </vt:vector>
  </TitlesOfParts>
  <Company>Loughborough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Tony Croft</dc:creator>
  <cp:lastModifiedBy>Tony Croft</cp:lastModifiedBy>
  <cp:revision>60</cp:revision>
  <cp:lastPrinted>2010-11-18T19:08:02Z</cp:lastPrinted>
  <dcterms:created xsi:type="dcterms:W3CDTF">2011-02-08T22:24:04Z</dcterms:created>
  <dcterms:modified xsi:type="dcterms:W3CDTF">2014-08-18T13:27:56Z</dcterms:modified>
</cp:coreProperties>
</file>