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5"/>
  </p:sldMasterIdLst>
  <p:notesMasterIdLst>
    <p:notesMasterId r:id="rId17"/>
  </p:notesMasterIdLst>
  <p:sldIdLst>
    <p:sldId id="256" r:id="rId6"/>
    <p:sldId id="279" r:id="rId7"/>
    <p:sldId id="267" r:id="rId8"/>
    <p:sldId id="277" r:id="rId9"/>
    <p:sldId id="278" r:id="rId10"/>
    <p:sldId id="285" r:id="rId11"/>
    <p:sldId id="280" r:id="rId12"/>
    <p:sldId id="281" r:id="rId13"/>
    <p:sldId id="282" r:id="rId14"/>
    <p:sldId id="283" r:id="rId15"/>
    <p:sldId id="284" r:id="rId16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427">
          <p15:clr>
            <a:srgbClr val="A4A3A4"/>
          </p15:clr>
        </p15:guide>
        <p15:guide id="3" orient="horz" pos="983">
          <p15:clr>
            <a:srgbClr val="A4A3A4"/>
          </p15:clr>
        </p15:guide>
        <p15:guide id="4" orient="horz" pos="3838">
          <p15:clr>
            <a:srgbClr val="A4A3A4"/>
          </p15:clr>
        </p15:guide>
        <p15:guide id="5" pos="2880">
          <p15:clr>
            <a:srgbClr val="A4A3A4"/>
          </p15:clr>
        </p15:guide>
        <p15:guide id="6" pos="562">
          <p15:clr>
            <a:srgbClr val="A4A3A4"/>
          </p15:clr>
        </p15:guide>
        <p15:guide id="7" pos="5103">
          <p15:clr>
            <a:srgbClr val="A4A3A4"/>
          </p15:clr>
        </p15:guide>
        <p15:guide id="8" pos="2562">
          <p15:clr>
            <a:srgbClr val="A4A3A4"/>
          </p15:clr>
        </p15:guide>
        <p15:guide id="9" pos="26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818D"/>
    <a:srgbClr val="1A9DAC"/>
    <a:srgbClr val="598752"/>
    <a:srgbClr val="6DA463"/>
    <a:srgbClr val="A65C45"/>
    <a:srgbClr val="CC7054"/>
    <a:srgbClr val="FFFFFF"/>
    <a:srgbClr val="D6A700"/>
    <a:srgbClr val="958CB2"/>
    <a:srgbClr val="7FBF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4"/>
    <p:restoredTop sz="94674"/>
  </p:normalViewPr>
  <p:slideViewPr>
    <p:cSldViewPr showGuides="1">
      <p:cViewPr>
        <p:scale>
          <a:sx n="118" d="100"/>
          <a:sy n="118" d="100"/>
        </p:scale>
        <p:origin x="-1434" y="-72"/>
      </p:cViewPr>
      <p:guideLst>
        <p:guide orient="horz" pos="2160"/>
        <p:guide orient="horz" pos="427"/>
        <p:guide orient="horz" pos="983"/>
        <p:guide orient="horz" pos="3838"/>
        <p:guide pos="2880"/>
        <p:guide pos="562"/>
        <p:guide pos="5103"/>
        <p:guide pos="2562"/>
        <p:guide pos="26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F8A6BB3-15F9-4141-AB05-7BFCB398C0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7366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5943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presentation title slide">
    <p:bg>
      <p:bgPr>
        <a:solidFill>
          <a:srgbClr val="1A9D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1919288" y="1443038"/>
            <a:ext cx="0" cy="36576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Picture 11" descr="UWE-Logo-Botto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5783263"/>
            <a:ext cx="2182812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2325600" y="1340768"/>
            <a:ext cx="6062750" cy="377484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800"/>
              </a:lnSpc>
              <a:spcBef>
                <a:spcPts val="0"/>
              </a:spcBef>
              <a:buFontTx/>
              <a:buNone/>
              <a:defRPr sz="4400" b="0" i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640800" y="1427168"/>
            <a:ext cx="1219139" cy="3587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0"/>
              </a:spcBef>
              <a:buFontTx/>
              <a:buNone/>
              <a:defRPr sz="1100" b="0" i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640800" y="1787168"/>
            <a:ext cx="1219139" cy="536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0"/>
              </a:spcBef>
              <a:buFontTx/>
              <a:buNone/>
              <a:defRPr sz="1100" b="1" i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40800" y="2330768"/>
            <a:ext cx="1219139" cy="695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0"/>
              </a:spcBef>
              <a:buFontTx/>
              <a:buNone/>
              <a:defRPr sz="1100" b="1" i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8"/>
          </p:nvPr>
        </p:nvSpPr>
        <p:spPr>
          <a:xfrm>
            <a:off x="645062" y="4960139"/>
            <a:ext cx="1219139" cy="22977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0"/>
              </a:spcBef>
              <a:buFontTx/>
              <a:buNone/>
              <a:defRPr sz="1100" b="0" i="0">
                <a:solidFill>
                  <a:schemeClr val="bg1"/>
                </a:solidFill>
                <a:latin typeface="Tahoma"/>
                <a:ea typeface="Tahoma"/>
                <a:cs typeface="Tahoma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0498249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02128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404744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67545" y="444420"/>
            <a:ext cx="8136903" cy="60831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200"/>
              </a:lnSpc>
              <a:buFontTx/>
              <a:buNone/>
              <a:defRPr sz="3200" b="0" i="0" baseline="0">
                <a:solidFill>
                  <a:srgbClr val="16818D"/>
                </a:solidFill>
                <a:latin typeface="Georgia"/>
                <a:ea typeface="Georgia"/>
                <a:cs typeface="Georgia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5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118225" y="1268760"/>
            <a:ext cx="3025775" cy="47525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0" y="1268760"/>
            <a:ext cx="3024188" cy="47525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3059113" y="1268760"/>
            <a:ext cx="3020316" cy="23370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3059113" y="3642359"/>
            <a:ext cx="3020316" cy="237892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63565"/>
      </p:ext>
    </p:extLst>
  </p:cSld>
  <p:clrMapOvr>
    <a:masterClrMapping/>
  </p:clrMapOvr>
  <p:transition spd="slow">
    <p:fade/>
  </p:transition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96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1907" userDrawn="1">
          <p15:clr>
            <a:srgbClr val="FBAE40"/>
          </p15:clr>
        </p15:guide>
        <p15:guide id="6" pos="3833" userDrawn="1">
          <p15:clr>
            <a:srgbClr val="FBAE40"/>
          </p15:clr>
        </p15:guide>
        <p15:guide id="7" pos="3855" userDrawn="1">
          <p15:clr>
            <a:srgbClr val="FBAE40"/>
          </p15:clr>
        </p15:guide>
        <p15:guide id="8" orient="horz" pos="227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67545" y="444420"/>
            <a:ext cx="8136903" cy="60831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200"/>
              </a:lnSpc>
              <a:buFontTx/>
              <a:buNone/>
              <a:defRPr sz="3200" b="0" i="0" baseline="0">
                <a:solidFill>
                  <a:srgbClr val="16818D"/>
                </a:solidFill>
                <a:latin typeface="Georgia"/>
                <a:ea typeface="Georgia"/>
                <a:cs typeface="Georgia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118225" y="1268760"/>
            <a:ext cx="3025775" cy="47525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3059113" y="1268760"/>
            <a:ext cx="3020316" cy="23370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3059113" y="3642359"/>
            <a:ext cx="3020316" cy="237892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58065" y="1268760"/>
            <a:ext cx="2385743" cy="4728796"/>
          </a:xfrm>
          <a:prstGeom prst="rect">
            <a:avLst/>
          </a:prstGeom>
        </p:spPr>
        <p:txBody>
          <a:bodyPr lIns="0" tIns="0" rIns="0" bIns="0" numCol="1" spcCol="216000"/>
          <a:lstStyle>
            <a:lvl1pPr marL="285750" marR="0" indent="-285750" algn="l" defTabSz="606425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>
                <a:srgbClr val="16818D"/>
              </a:buClr>
              <a:buSzTx/>
              <a:buFont typeface="Arial" panose="020B0604020202020204" pitchFamily="34" charset="0"/>
              <a:buChar char="•"/>
              <a:tabLst/>
              <a:defRPr sz="1400" b="0" i="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541338" indent="-274638">
              <a:buClr>
                <a:srgbClr val="16818D"/>
              </a:buClr>
              <a:buFont typeface="Courier New" panose="02070309020205020404" pitchFamily="49" charset="0"/>
              <a:buChar char="o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808038" indent="-177800">
              <a:buClr>
                <a:srgbClr val="16818D"/>
              </a:buClr>
              <a:buFont typeface="Arial" panose="020B0604020202020204" pitchFamily="34" charset="0"/>
              <a:buChar char="̶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163638" indent="-301625"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</a:lstStyle>
          <a:p>
            <a:pPr lvl="0"/>
            <a:r>
              <a:rPr lang="en-GB" dirty="0" smtClean="0"/>
              <a:t>Click to add text</a:t>
            </a:r>
          </a:p>
          <a:p>
            <a:pPr lvl="1"/>
            <a:r>
              <a:rPr lang="en-GB" dirty="0" smtClean="0"/>
              <a:t>Second Bullet Point</a:t>
            </a:r>
          </a:p>
          <a:p>
            <a:pPr lvl="2"/>
            <a:r>
              <a:rPr lang="en-GB" dirty="0" smtClean="0"/>
              <a:t>Third Bullet Point</a:t>
            </a:r>
          </a:p>
          <a:p>
            <a:pPr lvl="3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75768009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042988" y="1440160"/>
            <a:ext cx="7058025" cy="35283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buNone/>
              <a:defRPr sz="2800" b="0" i="1" baseline="0">
                <a:solidFill>
                  <a:srgbClr val="16818D"/>
                </a:solidFill>
                <a:latin typeface="Tahoma" charset="0"/>
              </a:defRPr>
            </a:lvl1pPr>
            <a:lvl2pPr marL="609600" indent="0">
              <a:lnSpc>
                <a:spcPts val="3600"/>
              </a:lnSpc>
              <a:buNone/>
              <a:defRPr sz="2800" b="0" i="1" baseline="0">
                <a:solidFill>
                  <a:srgbClr val="16818D"/>
                </a:solidFill>
                <a:latin typeface="Tahoma" charset="0"/>
              </a:defRPr>
            </a:lvl2pPr>
            <a:lvl3pPr marL="1219200" indent="0">
              <a:lnSpc>
                <a:spcPts val="3600"/>
              </a:lnSpc>
              <a:buNone/>
              <a:defRPr sz="2800" b="0" i="1" baseline="0">
                <a:solidFill>
                  <a:srgbClr val="16818D"/>
                </a:solidFill>
                <a:latin typeface="Tahoma" charset="0"/>
              </a:defRPr>
            </a:lvl3pPr>
            <a:lvl4pPr marL="1828800" indent="0">
              <a:lnSpc>
                <a:spcPts val="3600"/>
              </a:lnSpc>
              <a:buNone/>
              <a:defRPr sz="2800" b="0" i="1" baseline="0">
                <a:solidFill>
                  <a:srgbClr val="16818D"/>
                </a:solidFill>
                <a:latin typeface="Tahoma" charset="0"/>
              </a:defRPr>
            </a:lvl4pPr>
            <a:lvl5pPr marL="2438400" indent="0">
              <a:lnSpc>
                <a:spcPts val="3600"/>
              </a:lnSpc>
              <a:buNone/>
              <a:defRPr sz="2800" b="0" i="1" baseline="0">
                <a:solidFill>
                  <a:srgbClr val="16818D"/>
                </a:solidFill>
                <a:latin typeface="Tahoma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1042988" y="5184353"/>
            <a:ext cx="7058025" cy="692919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1800"/>
              </a:lnSpc>
              <a:buNone/>
              <a:defRPr sz="1200" baseline="0">
                <a:solidFill>
                  <a:schemeClr val="tx1"/>
                </a:solidFill>
                <a:latin typeface="Tahoma" charset="0"/>
              </a:defRPr>
            </a:lvl1pPr>
            <a:lvl2pPr marL="609600" indent="0" algn="r">
              <a:lnSpc>
                <a:spcPts val="1800"/>
              </a:lnSpc>
              <a:buNone/>
              <a:defRPr sz="1200" baseline="0">
                <a:solidFill>
                  <a:schemeClr val="tx1"/>
                </a:solidFill>
                <a:latin typeface="Tahoma" charset="0"/>
              </a:defRPr>
            </a:lvl2pPr>
            <a:lvl3pPr marL="1219200" indent="0" algn="r">
              <a:lnSpc>
                <a:spcPts val="1800"/>
              </a:lnSpc>
              <a:buNone/>
              <a:defRPr sz="1200" baseline="0">
                <a:solidFill>
                  <a:schemeClr val="tx1"/>
                </a:solidFill>
                <a:latin typeface="Tahoma" charset="0"/>
              </a:defRPr>
            </a:lvl3pPr>
            <a:lvl4pPr marL="1828800" indent="0" algn="r">
              <a:lnSpc>
                <a:spcPts val="1800"/>
              </a:lnSpc>
              <a:buNone/>
              <a:defRPr sz="1200" baseline="0">
                <a:solidFill>
                  <a:schemeClr val="tx1"/>
                </a:solidFill>
                <a:latin typeface="Tahoma" charset="0"/>
              </a:defRPr>
            </a:lvl4pPr>
            <a:lvl5pPr marL="2438400" indent="0" algn="r">
              <a:lnSpc>
                <a:spcPts val="1800"/>
              </a:lnSpc>
              <a:buNone/>
              <a:defRPr sz="1200" baseline="0">
                <a:solidFill>
                  <a:schemeClr val="tx1"/>
                </a:solidFill>
                <a:latin typeface="Tahoma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pic>
        <p:nvPicPr>
          <p:cNvPr id="5" name="Picture 4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3797511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5403" y="2547440"/>
            <a:ext cx="4283969" cy="220486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9600"/>
              </a:lnSpc>
              <a:buNone/>
              <a:defRPr sz="13000" b="0" i="0" baseline="0">
                <a:solidFill>
                  <a:srgbClr val="16818D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609600" indent="0" algn="r">
              <a:lnSpc>
                <a:spcPts val="3600"/>
              </a:lnSpc>
              <a:buNone/>
              <a:defRPr sz="9600" b="0" i="0" baseline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2pPr>
            <a:lvl3pPr marL="1219200" indent="0" algn="r">
              <a:lnSpc>
                <a:spcPts val="3600"/>
              </a:lnSpc>
              <a:buNone/>
              <a:defRPr sz="9600" b="0" i="0" baseline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3pPr>
            <a:lvl4pPr marL="1828800" indent="0" algn="r">
              <a:lnSpc>
                <a:spcPts val="3600"/>
              </a:lnSpc>
              <a:buNone/>
              <a:defRPr sz="9600" b="0" i="0" baseline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4pPr>
            <a:lvl5pPr marL="2438400" indent="0" algn="r">
              <a:lnSpc>
                <a:spcPts val="3600"/>
              </a:lnSpc>
              <a:buNone/>
              <a:defRPr sz="9600" b="0" i="0" baseline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5pPr>
          </a:lstStyle>
          <a:p>
            <a:pPr lvl="0"/>
            <a:r>
              <a:rPr lang="en-GB" dirty="0" smtClean="0"/>
              <a:t>100%</a:t>
            </a:r>
          </a:p>
        </p:txBody>
      </p:sp>
      <p:sp>
        <p:nvSpPr>
          <p:cNvPr id="4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715395" y="2564519"/>
            <a:ext cx="3601021" cy="218778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200"/>
              </a:lnSpc>
              <a:buNone/>
              <a:defRPr sz="1800" baseline="0">
                <a:solidFill>
                  <a:srgbClr val="16818D"/>
                </a:solidFill>
                <a:latin typeface="Georgia" charset="0"/>
              </a:defRPr>
            </a:lvl1pPr>
            <a:lvl2pPr marL="609600" indent="0" algn="l">
              <a:lnSpc>
                <a:spcPts val="2200"/>
              </a:lnSpc>
              <a:buNone/>
              <a:defRPr sz="1800" baseline="0">
                <a:solidFill>
                  <a:srgbClr val="16818D"/>
                </a:solidFill>
                <a:latin typeface="Georgia" charset="0"/>
              </a:defRPr>
            </a:lvl2pPr>
            <a:lvl3pPr marL="1219200" indent="0" algn="l">
              <a:lnSpc>
                <a:spcPts val="2200"/>
              </a:lnSpc>
              <a:buNone/>
              <a:defRPr sz="1800" baseline="0">
                <a:solidFill>
                  <a:srgbClr val="16818D"/>
                </a:solidFill>
                <a:latin typeface="Georgia" charset="0"/>
              </a:defRPr>
            </a:lvl3pPr>
            <a:lvl4pPr marL="1828800" indent="0" algn="l">
              <a:lnSpc>
                <a:spcPts val="2200"/>
              </a:lnSpc>
              <a:buNone/>
              <a:defRPr sz="1800" baseline="0">
                <a:solidFill>
                  <a:srgbClr val="16818D"/>
                </a:solidFill>
                <a:latin typeface="Georgia" charset="0"/>
              </a:defRPr>
            </a:lvl4pPr>
            <a:lvl5pPr marL="2438400" indent="0" algn="l">
              <a:lnSpc>
                <a:spcPts val="2200"/>
              </a:lnSpc>
              <a:buNone/>
              <a:defRPr sz="1800" baseline="0">
                <a:solidFill>
                  <a:srgbClr val="16818D"/>
                </a:solidFill>
                <a:latin typeface="Georgia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970980" y="4896321"/>
            <a:ext cx="7129412" cy="6209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1400"/>
              </a:lnSpc>
              <a:buNone/>
              <a:defRPr sz="1000" baseline="0">
                <a:solidFill>
                  <a:schemeClr val="tx1"/>
                </a:solidFill>
                <a:latin typeface="Tahoma" charset="0"/>
              </a:defRPr>
            </a:lvl1pPr>
            <a:lvl2pPr marL="609600" indent="0" algn="r">
              <a:lnSpc>
                <a:spcPts val="1400"/>
              </a:lnSpc>
              <a:buNone/>
              <a:defRPr sz="1000" baseline="0">
                <a:solidFill>
                  <a:schemeClr val="tx1"/>
                </a:solidFill>
                <a:latin typeface="Tahoma" charset="0"/>
              </a:defRPr>
            </a:lvl2pPr>
            <a:lvl3pPr marL="1219200" indent="0" algn="r">
              <a:lnSpc>
                <a:spcPts val="1400"/>
              </a:lnSpc>
              <a:buNone/>
              <a:defRPr sz="1000" baseline="0">
                <a:solidFill>
                  <a:schemeClr val="tx1"/>
                </a:solidFill>
                <a:latin typeface="Tahoma" charset="0"/>
              </a:defRPr>
            </a:lvl3pPr>
            <a:lvl4pPr marL="1828800" indent="0" algn="r">
              <a:lnSpc>
                <a:spcPts val="1400"/>
              </a:lnSpc>
              <a:buNone/>
              <a:defRPr sz="1000" baseline="0">
                <a:solidFill>
                  <a:schemeClr val="tx1"/>
                </a:solidFill>
                <a:latin typeface="Tahoma" charset="0"/>
              </a:defRPr>
            </a:lvl4pPr>
            <a:lvl5pPr marL="2438400" indent="0" algn="r">
              <a:lnSpc>
                <a:spcPts val="1400"/>
              </a:lnSpc>
              <a:buNone/>
              <a:defRPr sz="1000" baseline="0">
                <a:solidFill>
                  <a:schemeClr val="tx1"/>
                </a:solidFill>
                <a:latin typeface="Tahoma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pic>
        <p:nvPicPr>
          <p:cNvPr id="6" name="Picture 5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78982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nd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99591" y="1890713"/>
            <a:ext cx="6515621" cy="13661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800"/>
              </a:lnSpc>
              <a:spcBef>
                <a:spcPts val="0"/>
              </a:spcBef>
              <a:buFontTx/>
              <a:buNone/>
              <a:defRPr sz="4400" b="0" i="0">
                <a:solidFill>
                  <a:srgbClr val="16818D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99592" y="4221163"/>
            <a:ext cx="6515620" cy="6031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0" i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317671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headings, text and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99591" y="689700"/>
            <a:ext cx="6515621" cy="6510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200"/>
              </a:lnSpc>
              <a:buFontTx/>
              <a:buNone/>
              <a:defRPr sz="4000" b="0" i="0">
                <a:solidFill>
                  <a:srgbClr val="16818D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7584" y="1557214"/>
            <a:ext cx="6587628" cy="4464074"/>
          </a:xfrm>
          <a:prstGeom prst="rect">
            <a:avLst/>
          </a:prstGeom>
        </p:spPr>
        <p:txBody>
          <a:bodyPr/>
          <a:lstStyle>
            <a:lvl1pPr marL="266700" indent="-266700">
              <a:buClr>
                <a:srgbClr val="16818D"/>
              </a:buCl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541338" indent="-274638">
              <a:buClr>
                <a:srgbClr val="16818D"/>
              </a:buClr>
              <a:buFont typeface="Courier New" panose="02070309020205020404" pitchFamily="49" charset="0"/>
              <a:buChar char="o"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808038" indent="-266700">
              <a:buClr>
                <a:srgbClr val="16818D"/>
              </a:buClr>
              <a:buFont typeface="Arial" panose="020B0604020202020204" pitchFamily="34" charset="0"/>
              <a:buChar char="̶"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7155836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headings, text and numbered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99591" y="692696"/>
            <a:ext cx="6515621" cy="6346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200"/>
              </a:lnSpc>
              <a:buFontTx/>
              <a:buNone/>
              <a:defRPr sz="4000" b="0" i="0">
                <a:solidFill>
                  <a:srgbClr val="16818D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27584" y="1557214"/>
            <a:ext cx="6587628" cy="4465637"/>
          </a:xfrm>
          <a:prstGeom prst="rect">
            <a:avLst/>
          </a:prstGeom>
        </p:spPr>
        <p:txBody>
          <a:bodyPr/>
          <a:lstStyle>
            <a:lvl1pPr marL="266700" indent="-266700">
              <a:buClr>
                <a:srgbClr val="16818D"/>
              </a:buClr>
              <a:buFont typeface="+mj-lt"/>
              <a:buAutoNum type="arabicPeriod"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541338" indent="-274638">
              <a:buClr>
                <a:srgbClr val="16818D"/>
              </a:buClr>
              <a:buFont typeface="+mj-lt"/>
              <a:buAutoNum type="romanLcPeriod"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896938" indent="-266700">
              <a:buClr>
                <a:srgbClr val="16818D"/>
              </a:buClr>
              <a:buFont typeface="Arial" panose="020B0604020202020204" pitchFamily="34" charset="0"/>
              <a:buChar char="̶"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2343150" indent="-514350">
              <a:buFont typeface="+mj-lt"/>
              <a:buAutoNum type="arabicPeriod"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952750" indent="-514350">
              <a:buFont typeface="+mj-lt"/>
              <a:buAutoNum type="arabicPeriod"/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48436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sty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99592" y="1628800"/>
            <a:ext cx="3167583" cy="4464025"/>
          </a:xfrm>
          <a:prstGeom prst="rect">
            <a:avLst/>
          </a:prstGeom>
        </p:spPr>
        <p:txBody>
          <a:bodyPr lIns="0" tIns="0" rIns="0" bIns="0" numCol="1" spcCol="216000"/>
          <a:lstStyle>
            <a:lvl1pPr marL="0" marR="0" indent="0" algn="l" defTabSz="606425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="0" i="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99591" y="692696"/>
            <a:ext cx="6515621" cy="64604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200"/>
              </a:lnSpc>
              <a:buFontTx/>
              <a:buNone/>
              <a:defRPr sz="4000" b="0" i="0">
                <a:solidFill>
                  <a:srgbClr val="16818D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284663" y="1628800"/>
            <a:ext cx="3167583" cy="4464025"/>
          </a:xfrm>
          <a:prstGeom prst="rect">
            <a:avLst/>
          </a:prstGeom>
        </p:spPr>
        <p:txBody>
          <a:bodyPr lIns="0" tIns="0" rIns="0" bIns="0" numCol="1" spcCol="216000"/>
          <a:lstStyle>
            <a:lvl1pPr marL="0" marR="0" indent="0" algn="l" defTabSz="606425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="0" i="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358111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style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99591" y="692696"/>
            <a:ext cx="6515621" cy="64604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200"/>
              </a:lnSpc>
              <a:buFontTx/>
              <a:buNone/>
              <a:defRPr sz="4000" b="0" i="0">
                <a:solidFill>
                  <a:srgbClr val="16818D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99666" y="1584000"/>
            <a:ext cx="3167583" cy="4437288"/>
          </a:xfrm>
          <a:prstGeom prst="rect">
            <a:avLst/>
          </a:prstGeom>
        </p:spPr>
        <p:txBody>
          <a:bodyPr lIns="0" tIns="0" rIns="0" bIns="0" numCol="1" spcCol="216000"/>
          <a:lstStyle>
            <a:lvl1pPr marL="285750" marR="0" indent="-285750" algn="l" defTabSz="606425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>
                <a:srgbClr val="16818D"/>
              </a:buClr>
              <a:buSzTx/>
              <a:buFont typeface="Arial" panose="020B0604020202020204" pitchFamily="34" charset="0"/>
              <a:buChar char="•"/>
              <a:tabLst/>
              <a:defRPr sz="1400" b="0" i="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541338" indent="-274638">
              <a:buClr>
                <a:srgbClr val="16818D"/>
              </a:buClr>
              <a:buFont typeface="Courier New" panose="02070309020205020404" pitchFamily="49" charset="0"/>
              <a:buChar char="o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808038" indent="-177800">
              <a:buClr>
                <a:srgbClr val="16818D"/>
              </a:buClr>
              <a:buFont typeface="Arial" panose="020B0604020202020204" pitchFamily="34" charset="0"/>
              <a:buChar char="̶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163638" indent="-301625"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</a:lstStyle>
          <a:p>
            <a:pPr lvl="0"/>
            <a:r>
              <a:rPr lang="en-GB" dirty="0" smtClean="0"/>
              <a:t>Click to add text</a:t>
            </a:r>
          </a:p>
          <a:p>
            <a:pPr lvl="1"/>
            <a:r>
              <a:rPr lang="en-GB" dirty="0" smtClean="0"/>
              <a:t>Second Bullet Point</a:t>
            </a:r>
          </a:p>
          <a:p>
            <a:pPr lvl="2"/>
            <a:r>
              <a:rPr lang="en-GB" dirty="0" smtClean="0"/>
              <a:t>Third Bullet Point</a:t>
            </a:r>
          </a:p>
          <a:p>
            <a:pPr lvl="3"/>
            <a:endParaRPr lang="en-GB" dirty="0" smtClean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284737" y="1584000"/>
            <a:ext cx="3167583" cy="4437288"/>
          </a:xfrm>
          <a:prstGeom prst="rect">
            <a:avLst/>
          </a:prstGeom>
        </p:spPr>
        <p:txBody>
          <a:bodyPr lIns="0" tIns="0" rIns="0" bIns="0" numCol="1" spcCol="216000"/>
          <a:lstStyle>
            <a:lvl1pPr marL="285750" marR="0" indent="-285750" algn="l" defTabSz="606425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>
                <a:srgbClr val="16818D"/>
              </a:buClr>
              <a:buSzTx/>
              <a:buFont typeface="Arial" panose="020B0604020202020204" pitchFamily="34" charset="0"/>
              <a:buChar char="•"/>
              <a:tabLst/>
              <a:defRPr sz="1400" b="0" i="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541338" indent="-274638">
              <a:buClr>
                <a:srgbClr val="16818D"/>
              </a:buClr>
              <a:buFont typeface="Courier New" panose="02070309020205020404" pitchFamily="49" charset="0"/>
              <a:buChar char="o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808038" indent="-177800">
              <a:buClr>
                <a:srgbClr val="16818D"/>
              </a:buClr>
              <a:buFont typeface="Arial" panose="020B0604020202020204" pitchFamily="34" charset="0"/>
              <a:buChar char="̶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163638" indent="-301625"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Bullet Point</a:t>
            </a:r>
          </a:p>
          <a:p>
            <a:pPr lvl="2"/>
            <a:r>
              <a:rPr lang="en-US" dirty="0" smtClean="0"/>
              <a:t>Third Bullet Point</a:t>
            </a:r>
          </a:p>
          <a:p>
            <a:pPr lvl="3"/>
            <a:endParaRPr lang="en-US" dirty="0" smtClean="0"/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4345712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style with numbered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99592" y="692696"/>
            <a:ext cx="6481464" cy="64604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200"/>
              </a:lnSpc>
              <a:buFontTx/>
              <a:buNone/>
              <a:defRPr sz="4000" b="0" i="0">
                <a:solidFill>
                  <a:srgbClr val="16818D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94944" y="1584148"/>
            <a:ext cx="3167583" cy="4437140"/>
          </a:xfrm>
          <a:prstGeom prst="rect">
            <a:avLst/>
          </a:prstGeom>
        </p:spPr>
        <p:txBody>
          <a:bodyPr lIns="0" tIns="0" rIns="0" bIns="0" numCol="1" spcCol="216000"/>
          <a:lstStyle>
            <a:lvl1pPr marL="266700" marR="0" indent="-266700" algn="l" defTabSz="606425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>
                <a:srgbClr val="16818D"/>
              </a:buClr>
              <a:buSzTx/>
              <a:buFont typeface="+mj-lt"/>
              <a:buAutoNum type="arabicPeriod"/>
              <a:tabLst/>
              <a:defRPr sz="1400" b="0" i="0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1pPr>
            <a:lvl2pPr marL="541338" indent="-274638">
              <a:buClr>
                <a:srgbClr val="16818D"/>
              </a:buClr>
              <a:buFont typeface="+mj-lt"/>
              <a:buAutoNum type="romanLcPeriod"/>
              <a:defRPr sz="14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896938" indent="-266700">
              <a:buClr>
                <a:srgbClr val="16818D"/>
              </a:buClr>
              <a:buFont typeface="Arial" panose="020B0604020202020204" pitchFamily="34" charset="0"/>
              <a:buChar char="̶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252538" indent="-285750">
              <a:buFont typeface="Arial" panose="020B0604020202020204" pitchFamily="34" charset="0"/>
              <a:buChar char="̶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</a:lstStyle>
          <a:p>
            <a:pPr lvl="0"/>
            <a:r>
              <a:rPr lang="en-GB" dirty="0" smtClean="0"/>
              <a:t>Click to add text</a:t>
            </a:r>
          </a:p>
          <a:p>
            <a:pPr lvl="1"/>
            <a:r>
              <a:rPr lang="en-GB" dirty="0" smtClean="0"/>
              <a:t>Number Position Number 2</a:t>
            </a:r>
          </a:p>
          <a:p>
            <a:pPr lvl="2"/>
            <a:r>
              <a:rPr lang="en-GB" dirty="0" smtClean="0"/>
              <a:t>Number Position Number 3</a:t>
            </a:r>
          </a:p>
          <a:p>
            <a:pPr lvl="3"/>
            <a:endParaRPr lang="en-GB" dirty="0" smtClean="0"/>
          </a:p>
          <a:p>
            <a:pPr lvl="3"/>
            <a:endParaRPr lang="en-GB" dirty="0" smtClean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280015" y="1584148"/>
            <a:ext cx="3167583" cy="4437140"/>
          </a:xfrm>
          <a:prstGeom prst="rect">
            <a:avLst/>
          </a:prstGeom>
        </p:spPr>
        <p:txBody>
          <a:bodyPr lIns="0" tIns="0" rIns="0" bIns="0" numCol="1" spcCol="216000"/>
          <a:lstStyle>
            <a:lvl1pPr marL="266700" marR="0" indent="-266700" algn="l" defTabSz="606425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>
                <a:srgbClr val="16818D"/>
              </a:buClr>
              <a:buSzTx/>
              <a:buFont typeface="+mj-lt"/>
              <a:buAutoNum type="arabicPeriod"/>
              <a:tabLst/>
              <a:defRPr sz="1400" b="0" i="0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1pPr>
            <a:lvl2pPr marL="541338" indent="-274638">
              <a:buClr>
                <a:srgbClr val="16818D"/>
              </a:buClr>
              <a:buFont typeface="+mj-lt"/>
              <a:buAutoNum type="romanLcPeriod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896938" indent="-266700">
              <a:buClr>
                <a:srgbClr val="16818D"/>
              </a:buClr>
              <a:buFont typeface="Arial" panose="020B0604020202020204" pitchFamily="34" charset="0"/>
              <a:buChar char="̶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252538" indent="-285750">
              <a:buFont typeface="Arial" panose="020B0604020202020204" pitchFamily="34" charset="0"/>
              <a:buChar char="̶"/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</a:lstStyle>
          <a:p>
            <a:pPr lvl="0"/>
            <a:r>
              <a:rPr lang="en-GB" dirty="0" smtClean="0"/>
              <a:t>Click to add text</a:t>
            </a:r>
          </a:p>
          <a:p>
            <a:pPr lvl="1"/>
            <a:r>
              <a:rPr lang="en-GB" dirty="0" smtClean="0"/>
              <a:t>Number Position Number 2</a:t>
            </a:r>
          </a:p>
          <a:p>
            <a:pPr lvl="2"/>
            <a:r>
              <a:rPr lang="en-GB" dirty="0" smtClean="0"/>
              <a:t>Number Position Number 3</a:t>
            </a:r>
          </a:p>
          <a:p>
            <a:pPr lvl="3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518989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graph 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99591" y="692696"/>
            <a:ext cx="6515621" cy="64604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200"/>
              </a:lnSpc>
              <a:buFontTx/>
              <a:buNone/>
              <a:defRPr sz="4000" b="0" i="0">
                <a:solidFill>
                  <a:srgbClr val="16818D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899592" y="1554760"/>
            <a:ext cx="6515620" cy="4538065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8279437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row column text style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UWE-Logo-Botto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326188"/>
            <a:ext cx="10810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99592" y="1628800"/>
            <a:ext cx="3167583" cy="4464024"/>
          </a:xfrm>
          <a:prstGeom prst="rect">
            <a:avLst/>
          </a:prstGeom>
        </p:spPr>
        <p:txBody>
          <a:bodyPr lIns="0" tIns="0" rIns="0" bIns="0" numCol="1" spcCol="216000"/>
          <a:lstStyle>
            <a:lvl1pPr marL="0" marR="0" indent="0" algn="l" defTabSz="606425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="0" i="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99591" y="692696"/>
            <a:ext cx="6515621" cy="64604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4200"/>
              </a:lnSpc>
              <a:buFontTx/>
              <a:buNone/>
              <a:defRPr sz="4000" b="0" i="0">
                <a:solidFill>
                  <a:srgbClr val="16818D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4284663" y="1628799"/>
            <a:ext cx="3816350" cy="4464025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4025591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  <p:sldLayoutId id="2147483954" r:id="rId13"/>
    <p:sldLayoutId id="2147483955" r:id="rId14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606425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6064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6064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6064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6064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609555" algn="ctr" defTabSz="60955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219110" algn="ctr" defTabSz="60955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828664" algn="ctr" defTabSz="60955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2438218" algn="ctr" defTabSz="60955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454025" indent="-454025" algn="l" defTabSz="6064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987425" indent="-377825" algn="l" defTabSz="6064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7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520825" indent="-301625" algn="l" defTabSz="6064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130425" indent="-301625" algn="l" defTabSz="6064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740025" indent="-301625" algn="l" defTabSz="6064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352548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104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658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212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1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7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IMA%20and%20CETL-MSOR%202017:%20Mathematics%20Education%20beyond%2016:%20Pathways%20and%20Transitions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dewisprod.uwe.ac.uk/cgi-bin/welcome/index.cgi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.chalmers.se/SEFIMWG2016/Proceedings_SEFIMWG2016.pdf#page=105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Placeholder 1"/>
          <p:cNvSpPr>
            <a:spLocks noGrp="1"/>
          </p:cNvSpPr>
          <p:nvPr>
            <p:ph type="body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b="1" dirty="0" smtClean="0">
                <a:latin typeface="Georgia" panose="02040502050405020303" pitchFamily="18" charset="0"/>
              </a:rPr>
              <a:t>Technology-enhanced learning in Engineering and Maths</a:t>
            </a:r>
          </a:p>
          <a:p>
            <a:endParaRPr lang="en-GB" b="1" dirty="0">
              <a:latin typeface="Arial Rounded MT Bold" panose="020F0704030504030204" pitchFamily="34" charset="0"/>
            </a:endParaRPr>
          </a:p>
          <a:p>
            <a:endParaRPr lang="en-GB" sz="2800" b="1" dirty="0">
              <a:latin typeface="Arial Rounded MT Bold" panose="020F0704030504030204" pitchFamily="34" charset="0"/>
            </a:endParaRPr>
          </a:p>
        </p:txBody>
      </p:sp>
      <p:sp>
        <p:nvSpPr>
          <p:cNvPr id="13314" name="Text Placeholder 2"/>
          <p:cNvSpPr>
            <a:spLocks noGrp="1"/>
          </p:cNvSpPr>
          <p:nvPr>
            <p:ph type="body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altLang="en-US">
                <a:ea typeface="ＭＳ Ｐゴシック" charset="-128"/>
              </a:rPr>
              <a:t>Presentation by</a:t>
            </a:r>
          </a:p>
          <a:p>
            <a:pPr>
              <a:spcBef>
                <a:spcPct val="0"/>
              </a:spcBef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3315" name="Text Placeholder 3"/>
          <p:cNvSpPr>
            <a:spLocks noGrp="1"/>
          </p:cNvSpPr>
          <p:nvPr>
            <p:ph type="body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dirty="0" smtClean="0">
                <a:ea typeface="ＭＳ Ｐゴシック" charset="-128"/>
              </a:rPr>
              <a:t>Dr Catherine Hobbs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3316" name="Text Placeholder 4"/>
          <p:cNvSpPr>
            <a:spLocks noGrp="1"/>
          </p:cNvSpPr>
          <p:nvPr>
            <p:ph type="body" sz="quarter" idx="17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dirty="0" smtClean="0">
                <a:ea typeface="ＭＳ Ｐゴシック" charset="-128"/>
              </a:rPr>
              <a:t>Department of Engineering Design and Maths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mtClean="0"/>
              <a:t>13 July 2017</a:t>
            </a:r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dirty="0"/>
              <a:t>A</a:t>
            </a:r>
            <a:r>
              <a:rPr lang="en-GB" sz="2800" dirty="0" smtClean="0"/>
              <a:t>ctivities evaluated: Flipped classroom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GB" sz="2000" dirty="0" smtClean="0"/>
              <a:t>Very positive student reaction to flipped classroom approach</a:t>
            </a:r>
          </a:p>
          <a:p>
            <a:pPr lvl="1"/>
            <a:r>
              <a:rPr lang="en-GB" sz="2000" dirty="0" smtClean="0"/>
              <a:t>Student effort is directed more efficiently; deeper learning seems to occur.</a:t>
            </a:r>
          </a:p>
          <a:p>
            <a:pPr lvl="1"/>
            <a:r>
              <a:rPr lang="en-GB" sz="2000" dirty="0" smtClean="0"/>
              <a:t>Upfront effort required by staff but repays over time</a:t>
            </a:r>
          </a:p>
          <a:p>
            <a:pPr lvl="1"/>
            <a:r>
              <a:rPr lang="en-GB" sz="2000" dirty="0" smtClean="0"/>
              <a:t>Much more fun to teach!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Henderson, K, Hobbs, C. and Last, K (2017), </a:t>
            </a:r>
            <a:r>
              <a:rPr lang="en-US" b="1" dirty="0">
                <a:hlinkClick r:id="rId2"/>
              </a:rPr>
              <a:t>Evaluation of flipped </a:t>
            </a:r>
            <a:r>
              <a:rPr lang="en-US" b="1" dirty="0" smtClean="0">
                <a:hlinkClick r:id="rId2"/>
              </a:rPr>
              <a:t>teaching, </a:t>
            </a:r>
            <a:r>
              <a:rPr lang="en-GB" dirty="0">
                <a:hlinkClick r:id="rId2"/>
              </a:rPr>
              <a:t>IMA and CETL-MSOR 2017:</a:t>
            </a:r>
            <a:r>
              <a:rPr lang="en-GB" b="1" dirty="0">
                <a:hlinkClick r:id="rId2"/>
              </a:rPr>
              <a:t> </a:t>
            </a:r>
            <a:r>
              <a:rPr lang="en-US" dirty="0">
                <a:hlinkClick r:id="rId2"/>
              </a:rPr>
              <a:t>Mathematics Education beyond 16: Pathways and Transitions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263455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dirty="0" smtClean="0"/>
              <a:t>Encourage staff to observe practice locally and at other institutions</a:t>
            </a:r>
          </a:p>
          <a:p>
            <a:r>
              <a:rPr lang="en-GB" sz="2000" dirty="0" smtClean="0"/>
              <a:t>Use TEL where it adds value rather than for novelty effect</a:t>
            </a:r>
          </a:p>
          <a:p>
            <a:r>
              <a:rPr lang="en-GB" sz="2000" dirty="0" smtClean="0"/>
              <a:t>Some requirement for IT support – spectrum of possibilities depending on budget</a:t>
            </a:r>
          </a:p>
          <a:p>
            <a:r>
              <a:rPr lang="en-GB" sz="2000" dirty="0" smtClean="0"/>
              <a:t>Try things, evaluate student and staff experience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35669379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endParaRPr lang="en-GB" dirty="0"/>
          </a:p>
          <a:p>
            <a:pPr marL="266700" lvl="1" indent="0">
              <a:buNone/>
            </a:pPr>
            <a:r>
              <a:rPr lang="en-GB" dirty="0" smtClean="0"/>
              <a:t>At UWE Bristol we are using a range of technology-enhanced learning approaches within Department of Engineering Design and Mathematics.</a:t>
            </a:r>
            <a:br>
              <a:rPr lang="en-GB" dirty="0" smtClean="0"/>
            </a:br>
            <a:endParaRPr lang="en-GB" dirty="0" smtClean="0"/>
          </a:p>
          <a:p>
            <a:pPr marL="266700" lvl="1" indent="0">
              <a:buNone/>
            </a:pPr>
            <a:r>
              <a:rPr lang="en-GB" dirty="0" smtClean="0"/>
              <a:t>Some are useful in dealing with large numbers, some for mixed ability /different learner needs.  </a:t>
            </a:r>
            <a:br>
              <a:rPr lang="en-GB" dirty="0" smtClean="0"/>
            </a:br>
            <a:endParaRPr lang="en-GB" dirty="0" smtClean="0"/>
          </a:p>
          <a:p>
            <a:pPr marL="266700" lvl="1" indent="0">
              <a:buNone/>
            </a:pPr>
            <a:r>
              <a:rPr lang="en-GB" dirty="0" smtClean="0"/>
              <a:t>Overall we aim to enhance the student experience as well as delivering material efficiently and effectively.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550664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Placeholder 3"/>
          <p:cNvSpPr>
            <a:spLocks noGrp="1"/>
          </p:cNvSpPr>
          <p:nvPr>
            <p:ph type="body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ea typeface="ＭＳ Ｐゴシック" charset="-128"/>
              </a:rPr>
              <a:t>Outline of talk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Context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Programmes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Facilities/resources</a:t>
            </a:r>
          </a:p>
          <a:p>
            <a:r>
              <a:rPr lang="en-GB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How we disseminate practice</a:t>
            </a:r>
          </a:p>
          <a:p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Activities trialed</a:t>
            </a:r>
          </a:p>
          <a:p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Evaluation</a:t>
            </a:r>
          </a:p>
          <a:p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Conclusions</a:t>
            </a:r>
            <a:r>
              <a:rPr lang="en-US" sz="2000" dirty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/>
            </a:r>
            <a:br>
              <a:rPr lang="en-US" sz="2000" dirty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ea typeface="ＭＳ Ｐゴシック" pitchFamily="-106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Placeholder 3"/>
          <p:cNvSpPr>
            <a:spLocks noGrp="1"/>
          </p:cNvSpPr>
          <p:nvPr>
            <p:ph type="body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ea typeface="ＭＳ Ｐゴシック" charset="-128"/>
              </a:rPr>
              <a:t>Context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Engineering Maths: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Cohort of 350 first year engineers taking engineering </a:t>
            </a:r>
            <a:r>
              <a:rPr lang="en-US" sz="2000" dirty="0" err="1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maths</a:t>
            </a:r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 (30 credit module)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Mixed ability intake:  A-levels / BTEC / international / progression from our own Foundation programme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Assessment strategy:</a:t>
            </a:r>
          </a:p>
          <a:p>
            <a:pPr lvl="2"/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Exams in January and May</a:t>
            </a:r>
          </a:p>
          <a:p>
            <a:pPr lvl="2"/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Online tests</a:t>
            </a:r>
            <a:b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</a:br>
            <a:endParaRPr lang="en-US" sz="2000" dirty="0" smtClean="0">
              <a:latin typeface="Arial" panose="020B0604020202020204" pitchFamily="34" charset="0"/>
              <a:ea typeface="ＭＳ Ｐゴシック" pitchFamily="-106" charset="-128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Mathematics programme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Cohort of 50-60 BSc Mathematics students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ea typeface="ＭＳ Ｐゴシック" pitchFamily="-106" charset="-128"/>
                <a:cs typeface="Arial" panose="020B0604020202020204" pitchFamily="34" charset="0"/>
              </a:rPr>
              <a:t>Mixed ability intake</a:t>
            </a:r>
          </a:p>
        </p:txBody>
      </p:sp>
    </p:spTree>
    <p:extLst>
      <p:ext uri="{BB962C8B-B14F-4D97-AF65-F5344CB8AC3E}">
        <p14:creationId xmlns:p14="http://schemas.microsoft.com/office/powerpoint/2010/main" val="34249720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Facilities/resources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endParaRPr lang="en-GB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Standard tiered lecture theatres (100-300), with built in voting devices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Flat teaching rooms (25-50)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Portable sets of voting devices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TurningPoint</a:t>
            </a:r>
            <a:r>
              <a:rPr lang="en-GB" dirty="0" smtClean="0"/>
              <a:t> and </a:t>
            </a:r>
            <a:r>
              <a:rPr lang="en-GB" dirty="0" err="1" smtClean="0"/>
              <a:t>Panopto</a:t>
            </a:r>
            <a:r>
              <a:rPr lang="en-GB" dirty="0" smtClean="0"/>
              <a:t> software installed across campus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ResponseWare</a:t>
            </a:r>
            <a:r>
              <a:rPr lang="en-GB" dirty="0" smtClean="0"/>
              <a:t> </a:t>
            </a:r>
            <a:r>
              <a:rPr lang="en-GB" smtClean="0"/>
              <a:t>licences available</a:t>
            </a:r>
            <a:endParaRPr lang="en-GB" dirty="0" smtClean="0"/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Technology-Enhanced Active Learning (TEAL) classrooms (25-50)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DEWIS e-assessment system – bespoke software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47610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Sharing practice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Staff in Department and Faculty supported to undertake pedagogic research, attend workshops and conferences</a:t>
            </a:r>
          </a:p>
          <a:p>
            <a:r>
              <a:rPr lang="en-GB" dirty="0" smtClean="0"/>
              <a:t>Senior support for teaching excellence </a:t>
            </a:r>
            <a:r>
              <a:rPr lang="en-GB" dirty="0" err="1" smtClean="0"/>
              <a:t>eg</a:t>
            </a:r>
            <a:r>
              <a:rPr lang="en-GB" dirty="0" smtClean="0"/>
              <a:t> HEA Senior and Principle Fellowship applications</a:t>
            </a:r>
          </a:p>
          <a:p>
            <a:r>
              <a:rPr lang="en-GB" dirty="0" smtClean="0"/>
              <a:t>Workshops and seminars organised to share practice </a:t>
            </a:r>
            <a:r>
              <a:rPr lang="en-GB" dirty="0" err="1" smtClean="0"/>
              <a:t>eg</a:t>
            </a:r>
            <a:r>
              <a:rPr lang="en-GB" dirty="0" smtClean="0"/>
              <a:t> as part of Departmental Away Days</a:t>
            </a:r>
          </a:p>
          <a:p>
            <a:r>
              <a:rPr lang="en-GB" dirty="0" smtClean="0"/>
              <a:t>Peer observation – ‘masterclass’ approach</a:t>
            </a:r>
          </a:p>
          <a:p>
            <a:r>
              <a:rPr lang="en-GB" dirty="0" smtClean="0"/>
              <a:t>Evaluate activities, share what works and what doesn’t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697484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dirty="0" smtClean="0"/>
              <a:t>Activities trialled – Engineering Maths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27584" y="1345850"/>
            <a:ext cx="6587628" cy="4747445"/>
          </a:xfrm>
        </p:spPr>
        <p:txBody>
          <a:bodyPr/>
          <a:lstStyle/>
          <a:p>
            <a:r>
              <a:rPr lang="en-GB" dirty="0" err="1" smtClean="0"/>
              <a:t>TurningPoint</a:t>
            </a:r>
            <a:r>
              <a:rPr lang="en-GB" dirty="0" smtClean="0"/>
              <a:t> quizzes to start session</a:t>
            </a:r>
          </a:p>
          <a:p>
            <a:pPr lvl="1"/>
            <a:r>
              <a:rPr lang="en-GB" dirty="0" smtClean="0"/>
              <a:t>Enables students to gauge their own understanding</a:t>
            </a:r>
          </a:p>
          <a:p>
            <a:pPr lvl="1"/>
            <a:r>
              <a:rPr lang="en-GB" dirty="0" smtClean="0"/>
              <a:t>Gives lecturer feedback on which areas students are struggling with</a:t>
            </a:r>
          </a:p>
          <a:p>
            <a:r>
              <a:rPr lang="en-GB" dirty="0" smtClean="0"/>
              <a:t>Lecture recordings posted to VLE</a:t>
            </a:r>
          </a:p>
          <a:p>
            <a:pPr lvl="1"/>
            <a:r>
              <a:rPr lang="en-GB" dirty="0" smtClean="0"/>
              <a:t>Lecturer can choose to record (</a:t>
            </a:r>
            <a:r>
              <a:rPr lang="en-GB" smtClean="0"/>
              <a:t>via podium/tablet)</a:t>
            </a:r>
            <a:endParaRPr lang="en-GB" dirty="0" smtClean="0"/>
          </a:p>
          <a:p>
            <a:pPr lvl="1"/>
            <a:r>
              <a:rPr lang="en-GB" dirty="0" smtClean="0"/>
              <a:t>Automatically posted to VLE immediately after session</a:t>
            </a:r>
          </a:p>
          <a:p>
            <a:pPr lvl="1"/>
            <a:r>
              <a:rPr lang="en-GB" dirty="0" smtClean="0"/>
              <a:t>Used by broad range of students</a:t>
            </a:r>
          </a:p>
          <a:p>
            <a:pPr lvl="1"/>
            <a:r>
              <a:rPr lang="en-GB" dirty="0" smtClean="0"/>
              <a:t>No discernible effect on attendance</a:t>
            </a:r>
          </a:p>
          <a:p>
            <a:r>
              <a:rPr lang="en-GB" dirty="0" smtClean="0"/>
              <a:t>Regular online tests, automatically marked.  </a:t>
            </a:r>
          </a:p>
          <a:p>
            <a:pPr lvl="1"/>
            <a:r>
              <a:rPr lang="en-GB" dirty="0" smtClean="0"/>
              <a:t>Uses our own </a:t>
            </a:r>
            <a:r>
              <a:rPr lang="en-GB" dirty="0" smtClean="0">
                <a:hlinkClick r:id="rId2"/>
              </a:rPr>
              <a:t>DEWIS</a:t>
            </a:r>
            <a:r>
              <a:rPr lang="en-GB" dirty="0" smtClean="0"/>
              <a:t> system (gives tailored feedback)</a:t>
            </a:r>
          </a:p>
          <a:p>
            <a:pPr lvl="1"/>
            <a:r>
              <a:rPr lang="en-GB" dirty="0" smtClean="0"/>
              <a:t>Allows us to monitor engagement with module/course</a:t>
            </a:r>
          </a:p>
          <a:p>
            <a:pPr lvl="1"/>
            <a:r>
              <a:rPr lang="en-GB" dirty="0" smtClean="0"/>
              <a:t>Provides feedback to students about their progress</a:t>
            </a:r>
          </a:p>
          <a:p>
            <a:pPr lvl="1"/>
            <a:r>
              <a:rPr lang="en-GB" dirty="0" smtClean="0"/>
              <a:t>Counts towards coursework assessment</a:t>
            </a:r>
          </a:p>
          <a:p>
            <a:r>
              <a:rPr lang="en-GB" dirty="0" smtClean="0"/>
              <a:t>Online exam delivered using DEWIS, automatically marked</a:t>
            </a:r>
          </a:p>
          <a:p>
            <a:pPr lvl="1"/>
            <a:r>
              <a:rPr lang="en-GB" dirty="0" smtClean="0"/>
              <a:t>Facility for complex question types.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056003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dirty="0" smtClean="0"/>
              <a:t>Activities evaluated: Online exam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GB" smtClean="0"/>
              <a:t>Challenge </a:t>
            </a:r>
            <a:r>
              <a:rPr lang="en-GB" dirty="0" smtClean="0"/>
              <a:t>of simultaneous sittings in computer lab for large numbers</a:t>
            </a:r>
          </a:p>
          <a:p>
            <a:pPr lvl="1"/>
            <a:r>
              <a:rPr lang="en-GB" dirty="0" smtClean="0"/>
              <a:t>Need to be certain system is robust and have procedures to deal with computer malfunction</a:t>
            </a:r>
          </a:p>
          <a:p>
            <a:pPr lvl="1"/>
            <a:r>
              <a:rPr lang="en-GB" dirty="0" smtClean="0"/>
              <a:t>Setting exam is time-consuming</a:t>
            </a:r>
          </a:p>
          <a:p>
            <a:pPr lvl="1"/>
            <a:r>
              <a:rPr lang="en-GB" dirty="0" smtClean="0"/>
              <a:t>Marking load is negligible</a:t>
            </a:r>
          </a:p>
          <a:p>
            <a:pPr lvl="1"/>
            <a:r>
              <a:rPr lang="en-GB" dirty="0"/>
              <a:t>Students get rapid </a:t>
            </a:r>
            <a:r>
              <a:rPr lang="en-GB" dirty="0" smtClean="0"/>
              <a:t>feedback</a:t>
            </a:r>
          </a:p>
          <a:p>
            <a:pPr lvl="1"/>
            <a:r>
              <a:rPr lang="en-GB" dirty="0" smtClean="0"/>
              <a:t>Quickly identifies students who are struggling</a:t>
            </a:r>
            <a:endParaRPr lang="en-GB" dirty="0"/>
          </a:p>
          <a:p>
            <a:pPr marL="266700" lvl="1" indent="0">
              <a:buNone/>
            </a:pPr>
            <a:endParaRPr lang="en-GB" dirty="0" smtClean="0"/>
          </a:p>
          <a:p>
            <a:pPr marL="266700" lvl="1" indent="0">
              <a:buNone/>
            </a:pPr>
            <a:r>
              <a:rPr lang="en-GB" dirty="0" smtClean="0">
                <a:hlinkClick r:id="rId2"/>
              </a:rPr>
              <a:t>Henderson et al (2016), Using Electronic Exams to Provide Engineering Mathematics Students with Rapid Feedback, Proceedings of the 18</a:t>
            </a:r>
            <a:r>
              <a:rPr lang="en-GB" baseline="30000" dirty="0" smtClean="0">
                <a:hlinkClick r:id="rId2"/>
              </a:rPr>
              <a:t>th</a:t>
            </a:r>
            <a:r>
              <a:rPr lang="en-GB" dirty="0" smtClean="0">
                <a:hlinkClick r:id="rId2"/>
              </a:rPr>
              <a:t> SEFI Mathematics Working Group Seminar on Mathematics in Engineering Education.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77411778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dirty="0"/>
              <a:t>Activities trialled </a:t>
            </a:r>
            <a:r>
              <a:rPr lang="en-GB" sz="2800" dirty="0" smtClean="0"/>
              <a:t>–Maths</a:t>
            </a:r>
            <a:endParaRPr lang="en-GB" sz="2800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Flipped classroom delivery</a:t>
            </a:r>
          </a:p>
          <a:p>
            <a:pPr lvl="1"/>
            <a:r>
              <a:rPr lang="en-GB" dirty="0" smtClean="0"/>
              <a:t>One module in first year, one in second year</a:t>
            </a:r>
          </a:p>
          <a:p>
            <a:pPr lvl="1"/>
            <a:r>
              <a:rPr lang="en-GB" dirty="0" smtClean="0"/>
              <a:t>Pre-reading and videos available</a:t>
            </a:r>
          </a:p>
          <a:p>
            <a:pPr lvl="1"/>
            <a:r>
              <a:rPr lang="en-GB" dirty="0" smtClean="0"/>
              <a:t>No lectures – semi-structured sessions</a:t>
            </a:r>
          </a:p>
          <a:p>
            <a:pPr lvl="1"/>
            <a:endParaRPr lang="en-GB" dirty="0"/>
          </a:p>
          <a:p>
            <a:r>
              <a:rPr lang="en-GB" dirty="0" smtClean="0"/>
              <a:t>TEAL classrooms</a:t>
            </a:r>
            <a:br>
              <a:rPr lang="en-GB" dirty="0" smtClean="0"/>
            </a:b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Regular online tests using DEWIS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967391"/>
            <a:ext cx="2915816" cy="164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37760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tion2" id="{56E99604-B34A-AB45-82E2-A2F6C5EC15CC}" vid="{C3811B3D-AE0C-294C-BC2C-607328485A3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C3F4283AECA48BCBDDFCF4103160C" ma:contentTypeVersion="2" ma:contentTypeDescription="Create a new document." ma:contentTypeScope="" ma:versionID="71a29f68b18f52e7e0b329625759c092">
  <xsd:schema xmlns:xsd="http://www.w3.org/2001/XMLSchema" xmlns:xs="http://www.w3.org/2001/XMLSchema" xmlns:p="http://schemas.microsoft.com/office/2006/metadata/properties" xmlns:ns2="037ba92a-5764-4297-b5f7-6ea117412624" xmlns:ns3="3a4ab234-afbc-41ab-b2db-358d80304e46" targetNamespace="http://schemas.microsoft.com/office/2006/metadata/properties" ma:root="true" ma:fieldsID="a458c3587d291faf4ca1653387720a89" ns2:_="" ns3:_="">
    <xsd:import namespace="037ba92a-5764-4297-b5f7-6ea117412624"/>
    <xsd:import namespace="3a4ab234-afbc-41ab-b2db-358d80304e4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7ba92a-5764-4297-b5f7-6ea11741262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ab234-afbc-41ab-b2db-358d80304e46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11" nillable="true" ma:displayName="Document Type" ma:default="Main Issue" ma:description="Specify type of document to help with filtered views" ma:format="Dropdown" ma:internalName="Document_x0020_Type">
      <xsd:simpleType>
        <xsd:restriction base="dms:Choice">
          <xsd:enumeration value="Main Issue"/>
          <xsd:enumeration value="Support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37ba92a-5764-4297-b5f7-6ea117412624">NAYYJSKVSPAS-2-505</_dlc_DocId>
    <Document_x0020_Type xmlns="3a4ab234-afbc-41ab-b2db-358d80304e46">Main Issue</Document_x0020_Type>
    <_dlc_DocIdUrl xmlns="037ba92a-5764-4297-b5f7-6ea117412624">
      <Url>https://docs.uwe.ac.uk/ou/Communications/_layouts/15/DocIdRedir.aspx?ID=NAYYJSKVSPAS-2-505</Url>
      <Description>NAYYJSKVSPAS-2-505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6714359-3ABE-4C4F-ACD2-D7A0174843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D0EDD7-0734-49B4-B35D-DBF72A9AB5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7ba92a-5764-4297-b5f7-6ea117412624"/>
    <ds:schemaRef ds:uri="3a4ab234-afbc-41ab-b2db-358d80304e4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E7D83D-DAEB-4188-9D1D-CA8CE6220A29}">
  <ds:schemaRefs>
    <ds:schemaRef ds:uri="http://purl.org/dc/elements/1.1/"/>
    <ds:schemaRef ds:uri="http://purl.org/dc/terms/"/>
    <ds:schemaRef ds:uri="3a4ab234-afbc-41ab-b2db-358d80304e46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037ba92a-5764-4297-b5f7-6ea117412624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1B10A0CE-0A24-422D-ADA2-F4B70394219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new template SUNSHINE YELLOW with UWE logo bottom STANDARD</Template>
  <TotalTime>1481</TotalTime>
  <Words>541</Words>
  <Application>Microsoft Office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David Bowers</cp:lastModifiedBy>
  <cp:revision>66</cp:revision>
  <cp:lastPrinted>2016-04-26T08:55:24Z</cp:lastPrinted>
  <dcterms:created xsi:type="dcterms:W3CDTF">2016-04-27T08:33:48Z</dcterms:created>
  <dcterms:modified xsi:type="dcterms:W3CDTF">2017-08-29T12:16:44Z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58f81ddd-b618-4063-9f46-722d50b1c5ae</vt:lpwstr>
  </property>
  <property fmtid="{D5CDD505-2E9C-101B-9397-08002B2CF9AE}" pid="3" name="ContentTypeId">
    <vt:lpwstr>0x01010072FC3F4283AECA48BCBDDFCF4103160C</vt:lpwstr>
  </property>
</Properties>
</file>