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0"/>
  </p:notesMasterIdLst>
  <p:sldIdLst>
    <p:sldId id="321" r:id="rId2"/>
    <p:sldId id="322" r:id="rId3"/>
    <p:sldId id="264" r:id="rId4"/>
    <p:sldId id="290" r:id="rId5"/>
    <p:sldId id="277" r:id="rId6"/>
    <p:sldId id="274" r:id="rId7"/>
    <p:sldId id="300" r:id="rId8"/>
    <p:sldId id="284" r:id="rId9"/>
    <p:sldId id="301" r:id="rId10"/>
    <p:sldId id="327" r:id="rId11"/>
    <p:sldId id="331" r:id="rId12"/>
    <p:sldId id="328" r:id="rId13"/>
    <p:sldId id="330" r:id="rId14"/>
    <p:sldId id="299" r:id="rId15"/>
    <p:sldId id="293" r:id="rId16"/>
    <p:sldId id="298" r:id="rId17"/>
    <p:sldId id="279" r:id="rId18"/>
    <p:sldId id="262" r:id="rId1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140" algn="l"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281" algn="l"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421" algn="l"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561" algn="l"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5702" algn="l" defTabSz="457140" rtl="0" eaLnBrk="1" latinLnBrk="0" hangingPunct="1">
      <a:defRPr sz="2400" kern="1200">
        <a:solidFill>
          <a:schemeClr val="tx1"/>
        </a:solidFill>
        <a:latin typeface="Arial" charset="0"/>
        <a:ea typeface="ＭＳ Ｐゴシック" charset="0"/>
        <a:cs typeface="ＭＳ Ｐゴシック" charset="0"/>
      </a:defRPr>
    </a:lvl6pPr>
    <a:lvl7pPr marL="2742842" algn="l" defTabSz="457140" rtl="0" eaLnBrk="1" latinLnBrk="0" hangingPunct="1">
      <a:defRPr sz="2400" kern="1200">
        <a:solidFill>
          <a:schemeClr val="tx1"/>
        </a:solidFill>
        <a:latin typeface="Arial" charset="0"/>
        <a:ea typeface="ＭＳ Ｐゴシック" charset="0"/>
        <a:cs typeface="ＭＳ Ｐゴシック" charset="0"/>
      </a:defRPr>
    </a:lvl7pPr>
    <a:lvl8pPr marL="3199982" algn="l" defTabSz="457140" rtl="0" eaLnBrk="1" latinLnBrk="0" hangingPunct="1">
      <a:defRPr sz="2400" kern="1200">
        <a:solidFill>
          <a:schemeClr val="tx1"/>
        </a:solidFill>
        <a:latin typeface="Arial" charset="0"/>
        <a:ea typeface="ＭＳ Ｐゴシック" charset="0"/>
        <a:cs typeface="ＭＳ Ｐゴシック" charset="0"/>
      </a:defRPr>
    </a:lvl8pPr>
    <a:lvl9pPr marL="3657122" algn="l" defTabSz="45714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4A"/>
    <a:srgbClr val="0035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461"/>
    <p:restoredTop sz="96405"/>
  </p:normalViewPr>
  <p:slideViewPr>
    <p:cSldViewPr snapToGrid="0" snapToObjects="1">
      <p:cViewPr>
        <p:scale>
          <a:sx n="120" d="100"/>
          <a:sy n="120" d="100"/>
        </p:scale>
        <p:origin x="-1374" y="18"/>
      </p:cViewPr>
      <p:guideLst>
        <p:guide orient="horz" pos="2160"/>
        <p:guide pos="2880"/>
      </p:guideLst>
    </p:cSldViewPr>
  </p:slideViewPr>
  <p:notesTextViewPr>
    <p:cViewPr>
      <p:scale>
        <a:sx n="1" d="1"/>
        <a:sy n="1" d="1"/>
      </p:scale>
      <p:origin x="0" y="0"/>
    </p:cViewPr>
  </p:notesTextViewPr>
  <p:sorterViewPr>
    <p:cViewPr>
      <p:scale>
        <a:sx n="97" d="100"/>
        <a:sy n="9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https://gla-my.sharepoint.com/personal/donald_ballance_glasgow_ac_uk/Documents/PowerPoint/Maths%20Data.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https://gla-my.sharepoint.com/personal/donald_ballance_glasgow_ac_uk/Documents/PowerPoint/Maths%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GB"/>
              <a:t>Typical 100% Test Performance</a:t>
            </a:r>
          </a:p>
        </c:rich>
      </c:tx>
      <c:overlay val="0"/>
      <c:spPr>
        <a:noFill/>
        <a:ln>
          <a:noFill/>
        </a:ln>
        <a:effectLst/>
      </c:spPr>
    </c:title>
    <c:autoTitleDeleted val="0"/>
    <c:plotArea>
      <c:layout/>
      <c:barChart>
        <c:barDir val="col"/>
        <c:grouping val="clustered"/>
        <c:varyColors val="0"/>
        <c:ser>
          <c:idx val="0"/>
          <c:order val="0"/>
          <c:spPr>
            <a:solidFill>
              <a:schemeClr val="accent1"/>
            </a:solidFill>
            <a:ln>
              <a:noFill/>
            </a:ln>
            <a:effectLst/>
          </c:spPr>
          <c:invertIfNegative val="0"/>
          <c:cat>
            <c:numRef>
              <c:f>Sheet2!$B$1:$H$1</c:f>
              <c:numCache>
                <c:formatCode>General</c:formatCode>
                <c:ptCount val="7"/>
                <c:pt idx="0">
                  <c:v>100</c:v>
                </c:pt>
                <c:pt idx="1">
                  <c:v>90</c:v>
                </c:pt>
                <c:pt idx="2">
                  <c:v>80</c:v>
                </c:pt>
                <c:pt idx="3">
                  <c:v>70</c:v>
                </c:pt>
                <c:pt idx="4">
                  <c:v>60</c:v>
                </c:pt>
                <c:pt idx="5">
                  <c:v>50</c:v>
                </c:pt>
                <c:pt idx="6">
                  <c:v>40</c:v>
                </c:pt>
              </c:numCache>
            </c:numRef>
          </c:cat>
          <c:val>
            <c:numRef>
              <c:f>Sheet2!$B$3:$H$3</c:f>
              <c:numCache>
                <c:formatCode>0%</c:formatCode>
                <c:ptCount val="7"/>
                <c:pt idx="0">
                  <c:v>0.72599999999999998</c:v>
                </c:pt>
                <c:pt idx="1">
                  <c:v>0.219</c:v>
                </c:pt>
                <c:pt idx="2">
                  <c:v>4.2000000000000003E-2</c:v>
                </c:pt>
                <c:pt idx="3">
                  <c:v>3.0000000000000001E-3</c:v>
                </c:pt>
                <c:pt idx="4">
                  <c:v>7.0000000000000001E-3</c:v>
                </c:pt>
                <c:pt idx="5">
                  <c:v>0</c:v>
                </c:pt>
                <c:pt idx="6">
                  <c:v>3.0000000000000001E-3</c:v>
                </c:pt>
              </c:numCache>
            </c:numRef>
          </c:val>
          <c:extLst xmlns:c16r2="http://schemas.microsoft.com/office/drawing/2015/06/chart">
            <c:ext xmlns:c16="http://schemas.microsoft.com/office/drawing/2014/chart" uri="{C3380CC4-5D6E-409C-BE32-E72D297353CC}">
              <c16:uniqueId val="{00000000-F1E0-4D52-96F8-FAB2B0A8E110}"/>
            </c:ext>
          </c:extLst>
        </c:ser>
        <c:dLbls>
          <c:showLegendKey val="0"/>
          <c:showVal val="0"/>
          <c:showCatName val="0"/>
          <c:showSerName val="0"/>
          <c:showPercent val="0"/>
          <c:showBubbleSize val="0"/>
        </c:dLbls>
        <c:gapWidth val="219"/>
        <c:overlap val="-27"/>
        <c:axId val="39073792"/>
        <c:axId val="34968640"/>
      </c:barChart>
      <c:catAx>
        <c:axId val="39073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4968640"/>
        <c:crosses val="autoZero"/>
        <c:auto val="1"/>
        <c:lblAlgn val="ctr"/>
        <c:lblOffset val="100"/>
        <c:noMultiLvlLbl val="0"/>
      </c:catAx>
      <c:valAx>
        <c:axId val="349686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9073792"/>
        <c:crosses val="autoZero"/>
        <c:crossBetween val="between"/>
      </c:valAx>
      <c:spPr>
        <a:noFill/>
        <a:ln>
          <a:noFill/>
        </a:ln>
        <a:effectLst/>
      </c:spPr>
    </c:plotArea>
    <c:plotVisOnly val="1"/>
    <c:dispBlanksAs val="gap"/>
    <c:showDLblsOverMax val="0"/>
  </c:chart>
  <c:spPr>
    <a:noFill/>
    <a:ln>
      <a:noFill/>
    </a:ln>
    <a:effectLst/>
  </c:spPr>
  <c:txPr>
    <a:bodyPr/>
    <a:lstStyle/>
    <a:p>
      <a:pPr>
        <a:defRPr sz="1800" baseline="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Course mark</a:t>
            </a:r>
            <a:r>
              <a:rPr lang="en-GB" baseline="0"/>
              <a:t> and percentage success vs. n</a:t>
            </a:r>
            <a:r>
              <a:rPr lang="en-GB"/>
              <a:t>umber</a:t>
            </a:r>
            <a:r>
              <a:rPr lang="en-GB" baseline="0"/>
              <a:t> of resits required (number of students = 284)</a:t>
            </a:r>
            <a:endParaRPr lang="en-GB"/>
          </a:p>
        </c:rich>
      </c:tx>
      <c:overlay val="0"/>
      <c:spPr>
        <a:noFill/>
        <a:ln>
          <a:noFill/>
        </a:ln>
        <a:effectLst/>
      </c:spPr>
    </c:title>
    <c:autoTitleDeleted val="0"/>
    <c:plotArea>
      <c:layout/>
      <c:barChart>
        <c:barDir val="col"/>
        <c:grouping val="clustered"/>
        <c:varyColors val="0"/>
        <c:ser>
          <c:idx val="0"/>
          <c:order val="0"/>
          <c:tx>
            <c:strRef>
              <c:f>Sheet1!$A$2</c:f>
              <c:strCache>
                <c:ptCount val="1"/>
                <c:pt idx="0">
                  <c:v>Number of Students</c:v>
                </c:pt>
              </c:strCache>
            </c:strRef>
          </c:tx>
          <c:spPr>
            <a:solidFill>
              <a:schemeClr val="accent1"/>
            </a:solidFill>
            <a:ln>
              <a:noFill/>
            </a:ln>
            <a:effectLst/>
          </c:spPr>
          <c:invertIfNegative val="0"/>
          <c:dPt>
            <c:idx val="5"/>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1-D40C-4917-B698-32D5A66EB28D}"/>
              </c:ext>
            </c:extLst>
          </c:dPt>
          <c:cat>
            <c:strRef>
              <c:f>Sheet1!$B$1:$G$1</c:f>
              <c:strCache>
                <c:ptCount val="6"/>
                <c:pt idx="0">
                  <c:v>0</c:v>
                </c:pt>
                <c:pt idx="1">
                  <c:v>1</c:v>
                </c:pt>
                <c:pt idx="2">
                  <c:v>2</c:v>
                </c:pt>
                <c:pt idx="3">
                  <c:v>3</c:v>
                </c:pt>
                <c:pt idx="4">
                  <c:v>4</c:v>
                </c:pt>
                <c:pt idx="5">
                  <c:v>≥ 5 (range 5–16)</c:v>
                </c:pt>
              </c:strCache>
            </c:strRef>
          </c:cat>
          <c:val>
            <c:numRef>
              <c:f>Sheet1!$B$2:$G$2</c:f>
              <c:numCache>
                <c:formatCode>General</c:formatCode>
                <c:ptCount val="6"/>
                <c:pt idx="0">
                  <c:v>116</c:v>
                </c:pt>
                <c:pt idx="1">
                  <c:v>58</c:v>
                </c:pt>
                <c:pt idx="2">
                  <c:v>46</c:v>
                </c:pt>
                <c:pt idx="3">
                  <c:v>21</c:v>
                </c:pt>
                <c:pt idx="4">
                  <c:v>16</c:v>
                </c:pt>
                <c:pt idx="5">
                  <c:v>27</c:v>
                </c:pt>
              </c:numCache>
            </c:numRef>
          </c:val>
          <c:extLst xmlns:c16r2="http://schemas.microsoft.com/office/drawing/2015/06/chart">
            <c:ext xmlns:c16="http://schemas.microsoft.com/office/drawing/2014/chart" uri="{C3380CC4-5D6E-409C-BE32-E72D297353CC}">
              <c16:uniqueId val="{00000002-D40C-4917-B698-32D5A66EB28D}"/>
            </c:ext>
          </c:extLst>
        </c:ser>
        <c:dLbls>
          <c:showLegendKey val="0"/>
          <c:showVal val="0"/>
          <c:showCatName val="0"/>
          <c:showSerName val="0"/>
          <c:showPercent val="0"/>
          <c:showBubbleSize val="0"/>
        </c:dLbls>
        <c:gapWidth val="219"/>
        <c:overlap val="-27"/>
        <c:axId val="38682624"/>
        <c:axId val="36470784"/>
        <c:extLst xmlns:c16r2="http://schemas.microsoft.com/office/drawing/2015/06/chart">
          <c:ext xmlns:c15="http://schemas.microsoft.com/office/drawing/2012/chart" uri="{02D57815-91ED-43cb-92C2-25804820EDAC}">
            <c15:filteredBarSeries>
              <c15:ser>
                <c:idx val="1"/>
                <c:order val="1"/>
                <c:tx>
                  <c:strRef>
                    <c:extLst>
                      <c:ext uri="{02D57815-91ED-43cb-92C2-25804820EDAC}">
                        <c15:formulaRef>
                          <c15:sqref>Sheet1!$A$3</c15:sqref>
                        </c15:formulaRef>
                      </c:ext>
                    </c:extLst>
                    <c:strCache>
                      <c:ptCount val="1"/>
                      <c:pt idx="0">
                        <c:v>Number</c:v>
                      </c:pt>
                    </c:strCache>
                  </c:strRef>
                </c:tx>
                <c:spPr>
                  <a:solidFill>
                    <a:schemeClr val="accent2"/>
                  </a:solidFill>
                  <a:ln>
                    <a:noFill/>
                  </a:ln>
                  <a:effectLst/>
                </c:spPr>
                <c:invertIfNegative val="0"/>
                <c:cat>
                  <c:strRef>
                    <c:extLst>
                      <c:ext uri="{02D57815-91ED-43cb-92C2-25804820EDAC}">
                        <c15:formulaRef>
                          <c15:sqref>Sheet1!$B$1:$G$1</c15:sqref>
                        </c15:formulaRef>
                      </c:ext>
                    </c:extLst>
                    <c:strCache>
                      <c:ptCount val="6"/>
                      <c:pt idx="0">
                        <c:v>0</c:v>
                      </c:pt>
                      <c:pt idx="1">
                        <c:v>1</c:v>
                      </c:pt>
                      <c:pt idx="2">
                        <c:v>2</c:v>
                      </c:pt>
                      <c:pt idx="3">
                        <c:v>3</c:v>
                      </c:pt>
                      <c:pt idx="4">
                        <c:v>4</c:v>
                      </c:pt>
                      <c:pt idx="5">
                        <c:v>≥ 5 (range 5–16)</c:v>
                      </c:pt>
                    </c:strCache>
                  </c:strRef>
                </c:cat>
                <c:val>
                  <c:numRef>
                    <c:extLst>
                      <c:ext uri="{02D57815-91ED-43cb-92C2-25804820EDAC}">
                        <c15:formulaRef>
                          <c15:sqref>Sheet1!$B$3:$G$3</c15:sqref>
                        </c15:formulaRef>
                      </c:ext>
                    </c:extLst>
                    <c:numCache>
                      <c:formatCode>General</c:formatCode>
                      <c:ptCount val="6"/>
                      <c:pt idx="0">
                        <c:v>104</c:v>
                      </c:pt>
                      <c:pt idx="1">
                        <c:v>45</c:v>
                      </c:pt>
                      <c:pt idx="2">
                        <c:v>41</c:v>
                      </c:pt>
                      <c:pt idx="3">
                        <c:v>13</c:v>
                      </c:pt>
                      <c:pt idx="4">
                        <c:v>10</c:v>
                      </c:pt>
                      <c:pt idx="5">
                        <c:v>6</c:v>
                      </c:pt>
                    </c:numCache>
                  </c:numRef>
                </c:val>
                <c:extLst>
                  <c:ext xmlns:c16="http://schemas.microsoft.com/office/drawing/2014/chart" uri="{C3380CC4-5D6E-409C-BE32-E72D297353CC}">
                    <c16:uniqueId val="{00000005-D40C-4917-B698-32D5A66EB28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Percentage</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Sheet1!$B$1:$G$1</c15:sqref>
                        </c15:formulaRef>
                      </c:ext>
                    </c:extLst>
                    <c:strCache>
                      <c:ptCount val="6"/>
                      <c:pt idx="0">
                        <c:v>0</c:v>
                      </c:pt>
                      <c:pt idx="1">
                        <c:v>1</c:v>
                      </c:pt>
                      <c:pt idx="2">
                        <c:v>2</c:v>
                      </c:pt>
                      <c:pt idx="3">
                        <c:v>3</c:v>
                      </c:pt>
                      <c:pt idx="4">
                        <c:v>4</c:v>
                      </c:pt>
                      <c:pt idx="5">
                        <c:v>≥ 5 (range 5–16)</c:v>
                      </c:pt>
                    </c:strCache>
                  </c:strRef>
                </c:cat>
                <c:val>
                  <c:numRef>
                    <c:extLst xmlns:c15="http://schemas.microsoft.com/office/drawing/2012/chart">
                      <c:ext xmlns:c15="http://schemas.microsoft.com/office/drawing/2012/chart" uri="{02D57815-91ED-43cb-92C2-25804820EDAC}">
                        <c15:formulaRef>
                          <c15:sqref>Sheet1!$B$4:$G$4</c15:sqref>
                        </c15:formulaRef>
                      </c:ext>
                    </c:extLst>
                    <c:numCache>
                      <c:formatCode>0.00%</c:formatCode>
                      <c:ptCount val="6"/>
                      <c:pt idx="0">
                        <c:v>0.89700000000000002</c:v>
                      </c:pt>
                      <c:pt idx="1">
                        <c:v>0.77600000000000002</c:v>
                      </c:pt>
                      <c:pt idx="2">
                        <c:v>0.89100000000000001</c:v>
                      </c:pt>
                      <c:pt idx="3">
                        <c:v>0.61899999999999999</c:v>
                      </c:pt>
                      <c:pt idx="4">
                        <c:v>0.625</c:v>
                      </c:pt>
                      <c:pt idx="5">
                        <c:v>0.222</c:v>
                      </c:pt>
                    </c:numCache>
                  </c:numRef>
                </c:val>
                <c:extLst xmlns:c15="http://schemas.microsoft.com/office/drawing/2012/chart">
                  <c:ext xmlns:c16="http://schemas.microsoft.com/office/drawing/2014/chart" uri="{C3380CC4-5D6E-409C-BE32-E72D297353CC}">
                    <c16:uniqueId val="{00000006-D40C-4917-B698-32D5A66EB28D}"/>
                  </c:ext>
                </c:extLst>
              </c15:ser>
            </c15:filteredBarSeries>
          </c:ext>
        </c:extLst>
      </c:barChart>
      <c:lineChart>
        <c:grouping val="standard"/>
        <c:varyColors val="0"/>
        <c:ser>
          <c:idx val="5"/>
          <c:order val="1"/>
          <c:tx>
            <c:strRef>
              <c:f>Sheet1!$A$7</c:f>
              <c:strCache>
                <c:ptCount val="1"/>
                <c:pt idx="0">
                  <c:v>Percentage Passing the Course</c:v>
                </c:pt>
              </c:strCache>
            </c:strRef>
          </c:tx>
          <c:spPr>
            <a:ln w="28575" cap="rnd">
              <a:solidFill>
                <a:schemeClr val="accent6"/>
              </a:solidFill>
              <a:round/>
            </a:ln>
            <a:effectLst/>
          </c:spPr>
          <c:marker>
            <c:symbol val="none"/>
          </c:marker>
          <c:cat>
            <c:strRef>
              <c:f>Sheet1!$B$1:$G$1</c:f>
              <c:strCache>
                <c:ptCount val="6"/>
                <c:pt idx="0">
                  <c:v>0</c:v>
                </c:pt>
                <c:pt idx="1">
                  <c:v>1</c:v>
                </c:pt>
                <c:pt idx="2">
                  <c:v>2</c:v>
                </c:pt>
                <c:pt idx="3">
                  <c:v>3</c:v>
                </c:pt>
                <c:pt idx="4">
                  <c:v>4</c:v>
                </c:pt>
                <c:pt idx="5">
                  <c:v>≥ 5 (range 5–16)</c:v>
                </c:pt>
              </c:strCache>
            </c:strRef>
          </c:cat>
          <c:val>
            <c:numRef>
              <c:f>Sheet1!$B$7:$G$7</c:f>
              <c:numCache>
                <c:formatCode>0%</c:formatCode>
                <c:ptCount val="6"/>
                <c:pt idx="0">
                  <c:v>0.98299999999999998</c:v>
                </c:pt>
                <c:pt idx="1">
                  <c:v>0.96599999999999997</c:v>
                </c:pt>
                <c:pt idx="2">
                  <c:v>0.91300000000000003</c:v>
                </c:pt>
                <c:pt idx="3">
                  <c:v>0.81</c:v>
                </c:pt>
                <c:pt idx="4">
                  <c:v>0.81299999999999994</c:v>
                </c:pt>
                <c:pt idx="5">
                  <c:v>0.48099999999999998</c:v>
                </c:pt>
              </c:numCache>
            </c:numRef>
          </c:val>
          <c:smooth val="0"/>
          <c:extLst xmlns:c16r2="http://schemas.microsoft.com/office/drawing/2015/06/chart">
            <c:ext xmlns:c16="http://schemas.microsoft.com/office/drawing/2014/chart" uri="{C3380CC4-5D6E-409C-BE32-E72D297353CC}">
              <c16:uniqueId val="{00000003-D40C-4917-B698-32D5A66EB28D}"/>
            </c:ext>
          </c:extLst>
        </c:ser>
        <c:ser>
          <c:idx val="6"/>
          <c:order val="2"/>
          <c:tx>
            <c:strRef>
              <c:f>Sheet1!$A$8</c:f>
              <c:strCache>
                <c:ptCount val="1"/>
                <c:pt idx="0">
                  <c:v>Average</c:v>
                </c:pt>
              </c:strCache>
            </c:strRef>
          </c:tx>
          <c:spPr>
            <a:ln w="28575" cap="rnd">
              <a:solidFill>
                <a:schemeClr val="accent1">
                  <a:lumMod val="60000"/>
                </a:schemeClr>
              </a:solidFill>
              <a:round/>
            </a:ln>
            <a:effectLst/>
          </c:spPr>
          <c:marker>
            <c:symbol val="none"/>
          </c:marker>
          <c:cat>
            <c:strRef>
              <c:f>Sheet1!$B$1:$G$1</c:f>
              <c:strCache>
                <c:ptCount val="6"/>
                <c:pt idx="0">
                  <c:v>0</c:v>
                </c:pt>
                <c:pt idx="1">
                  <c:v>1</c:v>
                </c:pt>
                <c:pt idx="2">
                  <c:v>2</c:v>
                </c:pt>
                <c:pt idx="3">
                  <c:v>3</c:v>
                </c:pt>
                <c:pt idx="4">
                  <c:v>4</c:v>
                </c:pt>
                <c:pt idx="5">
                  <c:v>≥ 5 (range 5–16)</c:v>
                </c:pt>
              </c:strCache>
            </c:strRef>
          </c:cat>
          <c:val>
            <c:numRef>
              <c:f>Sheet1!$B$8:$G$8</c:f>
              <c:numCache>
                <c:formatCode>0%</c:formatCode>
                <c:ptCount val="6"/>
                <c:pt idx="0">
                  <c:v>0.89800000000000002</c:v>
                </c:pt>
                <c:pt idx="1">
                  <c:v>0.89800000000000002</c:v>
                </c:pt>
                <c:pt idx="2">
                  <c:v>0.89800000000000002</c:v>
                </c:pt>
                <c:pt idx="3">
                  <c:v>0.89800000000000002</c:v>
                </c:pt>
                <c:pt idx="4">
                  <c:v>0.89800000000000002</c:v>
                </c:pt>
                <c:pt idx="5">
                  <c:v>0.89800000000000002</c:v>
                </c:pt>
              </c:numCache>
            </c:numRef>
          </c:val>
          <c:smooth val="0"/>
          <c:extLst xmlns:c16r2="http://schemas.microsoft.com/office/drawing/2015/06/chart">
            <c:ext xmlns:c16="http://schemas.microsoft.com/office/drawing/2014/chart" uri="{C3380CC4-5D6E-409C-BE32-E72D297353CC}">
              <c16:uniqueId val="{00000004-D40C-4917-B698-32D5A66EB28D}"/>
            </c:ext>
          </c:extLst>
        </c:ser>
        <c:dLbls>
          <c:showLegendKey val="0"/>
          <c:showVal val="0"/>
          <c:showCatName val="0"/>
          <c:showSerName val="0"/>
          <c:showPercent val="0"/>
          <c:showBubbleSize val="0"/>
        </c:dLbls>
        <c:marker val="1"/>
        <c:smooth val="0"/>
        <c:axId val="39075328"/>
        <c:axId val="36471360"/>
        <c:extLst xmlns:c16r2="http://schemas.microsoft.com/office/drawing/2015/06/chart">
          <c:ext xmlns:c15="http://schemas.microsoft.com/office/drawing/2012/chart" uri="{02D57815-91ED-43cb-92C2-25804820EDAC}">
            <c15:filteredLineSeries>
              <c15:ser>
                <c:idx val="3"/>
                <c:order val="3"/>
                <c:tx>
                  <c:strRef>
                    <c:extLst>
                      <c:ext uri="{02D57815-91ED-43cb-92C2-25804820EDAC}">
                        <c15:formulaRef>
                          <c15:sqref>Sheet1!$A$5</c15:sqref>
                        </c15:formulaRef>
                      </c:ext>
                    </c:extLst>
                    <c:strCache>
                      <c:ptCount val="1"/>
                      <c:pt idx="0">
                        <c:v>Number</c:v>
                      </c:pt>
                    </c:strCache>
                  </c:strRef>
                </c:tx>
                <c:spPr>
                  <a:ln w="28575" cap="rnd">
                    <a:solidFill>
                      <a:schemeClr val="accent4"/>
                    </a:solidFill>
                    <a:round/>
                  </a:ln>
                  <a:effectLst/>
                </c:spPr>
                <c:marker>
                  <c:symbol val="none"/>
                </c:marker>
                <c:cat>
                  <c:strRef>
                    <c:extLst>
                      <c:ext uri="{02D57815-91ED-43cb-92C2-25804820EDAC}">
                        <c15:formulaRef>
                          <c15:sqref>Sheet1!$B$1:$G$1</c15:sqref>
                        </c15:formulaRef>
                      </c:ext>
                    </c:extLst>
                    <c:strCache>
                      <c:ptCount val="6"/>
                      <c:pt idx="0">
                        <c:v>0</c:v>
                      </c:pt>
                      <c:pt idx="1">
                        <c:v>1</c:v>
                      </c:pt>
                      <c:pt idx="2">
                        <c:v>2</c:v>
                      </c:pt>
                      <c:pt idx="3">
                        <c:v>3</c:v>
                      </c:pt>
                      <c:pt idx="4">
                        <c:v>4</c:v>
                      </c:pt>
                      <c:pt idx="5">
                        <c:v>≥ 5 (range 5–16)</c:v>
                      </c:pt>
                    </c:strCache>
                  </c:strRef>
                </c:cat>
                <c:val>
                  <c:numRef>
                    <c:extLst>
                      <c:ext uri="{02D57815-91ED-43cb-92C2-25804820EDAC}">
                        <c15:formulaRef>
                          <c15:sqref>Sheet1!$B$5:$G$5</c15:sqref>
                        </c15:formulaRef>
                      </c:ext>
                    </c:extLst>
                    <c:numCache>
                      <c:formatCode>General</c:formatCode>
                      <c:ptCount val="6"/>
                      <c:pt idx="0">
                        <c:v>10</c:v>
                      </c:pt>
                      <c:pt idx="1">
                        <c:v>11</c:v>
                      </c:pt>
                      <c:pt idx="2">
                        <c:v>1</c:v>
                      </c:pt>
                      <c:pt idx="3">
                        <c:v>4</c:v>
                      </c:pt>
                      <c:pt idx="4">
                        <c:v>3</c:v>
                      </c:pt>
                      <c:pt idx="5">
                        <c:v>7</c:v>
                      </c:pt>
                    </c:numCache>
                  </c:numRef>
                </c:val>
                <c:smooth val="0"/>
                <c:extLst>
                  <c:ext xmlns:c16="http://schemas.microsoft.com/office/drawing/2014/chart" uri="{C3380CC4-5D6E-409C-BE32-E72D297353CC}">
                    <c16:uniqueId val="{00000007-D40C-4917-B698-32D5A66EB28D}"/>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Number</c:v>
                      </c:pt>
                    </c:strCache>
                  </c:strRef>
                </c:tx>
                <c:spPr>
                  <a:ln w="28575" cap="rnd">
                    <a:solidFill>
                      <a:schemeClr val="accent5"/>
                    </a:solidFill>
                    <a:round/>
                  </a:ln>
                  <a:effectLst/>
                </c:spPr>
                <c:marker>
                  <c:symbol val="none"/>
                </c:marker>
                <c:cat>
                  <c:strRef>
                    <c:extLst xmlns:c15="http://schemas.microsoft.com/office/drawing/2012/chart">
                      <c:ext xmlns:c15="http://schemas.microsoft.com/office/drawing/2012/chart" uri="{02D57815-91ED-43cb-92C2-25804820EDAC}">
                        <c15:formulaRef>
                          <c15:sqref>Sheet1!$B$1:$G$1</c15:sqref>
                        </c15:formulaRef>
                      </c:ext>
                    </c:extLst>
                    <c:strCache>
                      <c:ptCount val="6"/>
                      <c:pt idx="0">
                        <c:v>0</c:v>
                      </c:pt>
                      <c:pt idx="1">
                        <c:v>1</c:v>
                      </c:pt>
                      <c:pt idx="2">
                        <c:v>2</c:v>
                      </c:pt>
                      <c:pt idx="3">
                        <c:v>3</c:v>
                      </c:pt>
                      <c:pt idx="4">
                        <c:v>4</c:v>
                      </c:pt>
                      <c:pt idx="5">
                        <c:v>≥ 5 (range 5–16)</c:v>
                      </c:pt>
                    </c:strCache>
                  </c:strRef>
                </c:cat>
                <c:val>
                  <c:numRef>
                    <c:extLst xmlns:c15="http://schemas.microsoft.com/office/drawing/2012/chart">
                      <c:ext xmlns:c15="http://schemas.microsoft.com/office/drawing/2012/chart" uri="{02D57815-91ED-43cb-92C2-25804820EDAC}">
                        <c15:formulaRef>
                          <c15:sqref>Sheet1!$B$6:$G$6</c15:sqref>
                        </c15:formulaRef>
                      </c:ext>
                    </c:extLst>
                    <c:numCache>
                      <c:formatCode>General</c:formatCode>
                      <c:ptCount val="6"/>
                      <c:pt idx="0">
                        <c:v>114</c:v>
                      </c:pt>
                      <c:pt idx="1">
                        <c:v>56</c:v>
                      </c:pt>
                      <c:pt idx="2">
                        <c:v>42</c:v>
                      </c:pt>
                      <c:pt idx="3">
                        <c:v>17</c:v>
                      </c:pt>
                      <c:pt idx="4">
                        <c:v>13</c:v>
                      </c:pt>
                      <c:pt idx="5">
                        <c:v>13</c:v>
                      </c:pt>
                    </c:numCache>
                  </c:numRef>
                </c:val>
                <c:smooth val="0"/>
                <c:extLst xmlns:c15="http://schemas.microsoft.com/office/drawing/2012/chart">
                  <c:ext xmlns:c16="http://schemas.microsoft.com/office/drawing/2014/chart" uri="{C3380CC4-5D6E-409C-BE32-E72D297353CC}">
                    <c16:uniqueId val="{00000008-D40C-4917-B698-32D5A66EB28D}"/>
                  </c:ext>
                </c:extLst>
              </c15:ser>
            </c15:filteredLineSeries>
          </c:ext>
        </c:extLst>
      </c:lineChart>
      <c:catAx>
        <c:axId val="3868262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Resits taken to pass all 5 tests</a:t>
                </a:r>
              </a:p>
            </c:rich>
          </c:tx>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470784"/>
        <c:crosses val="autoZero"/>
        <c:auto val="1"/>
        <c:lblAlgn val="ctr"/>
        <c:lblOffset val="100"/>
        <c:noMultiLvlLbl val="0"/>
      </c:catAx>
      <c:valAx>
        <c:axId val="36470784"/>
        <c:scaling>
          <c:orientation val="minMax"/>
          <c:max val="2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Number of Students</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38682624"/>
        <c:crosses val="autoZero"/>
        <c:crossBetween val="between"/>
        <c:majorUnit val="40"/>
      </c:valAx>
      <c:valAx>
        <c:axId val="36471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aseline="0"/>
                  <a:t>Students passing course </a:t>
                </a:r>
                <a:endParaRPr lang="en-GB"/>
              </a:p>
            </c:rich>
          </c:tx>
          <c:overlay val="0"/>
          <c:spPr>
            <a:noFill/>
            <a:ln>
              <a:noFill/>
            </a:ln>
            <a:effectLst/>
          </c:sp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39075328"/>
        <c:crosses val="max"/>
        <c:crossBetween val="between"/>
        <c:majorUnit val="0.2"/>
      </c:valAx>
      <c:catAx>
        <c:axId val="39075328"/>
        <c:scaling>
          <c:orientation val="minMax"/>
        </c:scaling>
        <c:delete val="1"/>
        <c:axPos val="b"/>
        <c:numFmt formatCode="General" sourceLinked="1"/>
        <c:majorTickMark val="out"/>
        <c:minorTickMark val="none"/>
        <c:tickLblPos val="nextTo"/>
        <c:crossAx val="3647136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A7C796-BE0F-3744-83C9-EAEEF24D51CA}" type="datetimeFigureOut">
              <a:rPr lang="en-US" smtClean="0"/>
              <a:t>8/29/2017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126462-DE72-4A40-9DDC-392E8E67A049}" type="slidenum">
              <a:rPr lang="en-US" smtClean="0"/>
              <a:t>‹#›</a:t>
            </a:fld>
            <a:endParaRPr lang="en-US"/>
          </a:p>
        </p:txBody>
      </p:sp>
    </p:spTree>
    <p:extLst>
      <p:ext uri="{BB962C8B-B14F-4D97-AF65-F5344CB8AC3E}">
        <p14:creationId xmlns:p14="http://schemas.microsoft.com/office/powerpoint/2010/main" val="1198818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D.B@gla</a:t>
            </a:r>
            <a:r>
              <a:rPr lang="en-GB" dirty="0"/>
              <a:t>, R32C</a:t>
            </a:r>
          </a:p>
        </p:txBody>
      </p:sp>
      <p:sp>
        <p:nvSpPr>
          <p:cNvPr id="4" name="Slide Number Placeholder 3"/>
          <p:cNvSpPr>
            <a:spLocks noGrp="1"/>
          </p:cNvSpPr>
          <p:nvPr>
            <p:ph type="sldNum" sz="quarter" idx="10"/>
          </p:nvPr>
        </p:nvSpPr>
        <p:spPr/>
        <p:txBody>
          <a:bodyPr/>
          <a:lstStyle/>
          <a:p>
            <a:fld id="{E8126462-DE72-4A40-9DDC-392E8E67A049}" type="slidenum">
              <a:rPr lang="en-US" smtClean="0"/>
              <a:t>6</a:t>
            </a:fld>
            <a:endParaRPr lang="en-US"/>
          </a:p>
        </p:txBody>
      </p:sp>
    </p:spTree>
    <p:extLst>
      <p:ext uri="{BB962C8B-B14F-4D97-AF65-F5344CB8AC3E}">
        <p14:creationId xmlns:p14="http://schemas.microsoft.com/office/powerpoint/2010/main" val="3443605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126462-DE72-4A40-9DDC-392E8E67A049}" type="slidenum">
              <a:rPr lang="en-US" smtClean="0"/>
              <a:t>15</a:t>
            </a:fld>
            <a:endParaRPr lang="en-US"/>
          </a:p>
        </p:txBody>
      </p:sp>
    </p:spTree>
    <p:extLst>
      <p:ext uri="{BB962C8B-B14F-4D97-AF65-F5344CB8AC3E}">
        <p14:creationId xmlns:p14="http://schemas.microsoft.com/office/powerpoint/2010/main" val="3098525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view is that students</a:t>
            </a:r>
            <a:r>
              <a:rPr lang="en-GB" baseline="0" dirty="0"/>
              <a:t> still need the same basic skills and understanding of the fundamentals but they may not need the repeated experience of solving “hard” problems.  They still need to be able to solve the simple problems to give credence to the numerical approach.</a:t>
            </a:r>
            <a:endParaRPr lang="en-GB" dirty="0"/>
          </a:p>
        </p:txBody>
      </p:sp>
      <p:sp>
        <p:nvSpPr>
          <p:cNvPr id="4" name="Slide Number Placeholder 3"/>
          <p:cNvSpPr>
            <a:spLocks noGrp="1"/>
          </p:cNvSpPr>
          <p:nvPr>
            <p:ph type="sldNum" sz="quarter" idx="10"/>
          </p:nvPr>
        </p:nvSpPr>
        <p:spPr/>
        <p:txBody>
          <a:bodyPr/>
          <a:lstStyle/>
          <a:p>
            <a:fld id="{E8126462-DE72-4A40-9DDC-392E8E67A049}" type="slidenum">
              <a:rPr lang="en-US" smtClean="0"/>
              <a:t>17</a:t>
            </a:fld>
            <a:endParaRPr lang="en-US"/>
          </a:p>
        </p:txBody>
      </p:sp>
    </p:spTree>
    <p:extLst>
      <p:ext uri="{BB962C8B-B14F-4D97-AF65-F5344CB8AC3E}">
        <p14:creationId xmlns:p14="http://schemas.microsoft.com/office/powerpoint/2010/main" val="517703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647206" y="1696190"/>
            <a:ext cx="3924793" cy="728228"/>
          </a:xfrm>
          <a:prstGeom prst="rect">
            <a:avLst/>
          </a:prstGeom>
        </p:spPr>
        <p:txBody>
          <a:bodyPr/>
          <a:lstStyle>
            <a:lvl1pPr>
              <a:defRPr sz="2400" baseline="0">
                <a:solidFill>
                  <a:srgbClr val="002D4A"/>
                </a:solidFill>
                <a:latin typeface="Arial" charset="0"/>
              </a:defRPr>
            </a:lvl1pPr>
          </a:lstStyle>
          <a:p>
            <a:r>
              <a:rPr lang="en-GB" dirty="0"/>
              <a:t>Click to edit title</a:t>
            </a:r>
            <a:endParaRPr lang="en-US" dirty="0"/>
          </a:p>
        </p:txBody>
      </p:sp>
      <p:sp>
        <p:nvSpPr>
          <p:cNvPr id="9" name="Subtitle 2"/>
          <p:cNvSpPr>
            <a:spLocks noGrp="1"/>
          </p:cNvSpPr>
          <p:nvPr>
            <p:ph type="subTitle" idx="1" hasCustomPrompt="1"/>
          </p:nvPr>
        </p:nvSpPr>
        <p:spPr>
          <a:xfrm>
            <a:off x="647206" y="2516697"/>
            <a:ext cx="3924793" cy="3288486"/>
          </a:xfrm>
          <a:prstGeom prst="rect">
            <a:avLst/>
          </a:prstGeom>
        </p:spPr>
        <p:txBody>
          <a:bodyPr/>
          <a:lstStyle>
            <a:lvl1pPr marL="0" indent="0" algn="l">
              <a:buNone/>
              <a:defRPr sz="1600" spc="-30">
                <a:solidFill>
                  <a:srgbClr val="002D4A"/>
                </a:solidFill>
              </a:defRPr>
            </a:lvl1pPr>
            <a:lvl2pPr marL="457215" indent="0" algn="ctr">
              <a:buNone/>
              <a:defRPr/>
            </a:lvl2pPr>
            <a:lvl3pPr marL="914431" indent="0" algn="ctr">
              <a:buNone/>
              <a:defRPr/>
            </a:lvl3pPr>
            <a:lvl4pPr marL="1371645" indent="0" algn="ctr">
              <a:buNone/>
              <a:defRPr/>
            </a:lvl4pPr>
            <a:lvl5pPr marL="1828861" indent="0" algn="ctr">
              <a:buNone/>
              <a:defRPr/>
            </a:lvl5pPr>
            <a:lvl6pPr marL="2286076" indent="0" algn="ctr">
              <a:buNone/>
              <a:defRPr/>
            </a:lvl6pPr>
            <a:lvl7pPr marL="2743292" indent="0" algn="ctr">
              <a:buNone/>
              <a:defRPr/>
            </a:lvl7pPr>
            <a:lvl8pPr marL="3200507" indent="0" algn="ctr">
              <a:buNone/>
              <a:defRPr/>
            </a:lvl8pPr>
            <a:lvl9pPr marL="3657722" indent="0" algn="ctr">
              <a:buNone/>
              <a:defRPr/>
            </a:lvl9pPr>
          </a:lstStyle>
          <a:p>
            <a:r>
              <a:rPr lang="en-GB" dirty="0"/>
              <a:t>Click to add text</a:t>
            </a:r>
            <a:endParaRPr lang="en-US" dirty="0"/>
          </a:p>
        </p:txBody>
      </p:sp>
    </p:spTree>
    <p:extLst>
      <p:ext uri="{BB962C8B-B14F-4D97-AF65-F5344CB8AC3E}">
        <p14:creationId xmlns:p14="http://schemas.microsoft.com/office/powerpoint/2010/main" val="833686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647206" y="1696190"/>
            <a:ext cx="3924793" cy="728228"/>
          </a:xfrm>
          <a:prstGeom prst="rect">
            <a:avLst/>
          </a:prstGeom>
        </p:spPr>
        <p:txBody>
          <a:bodyPr/>
          <a:lstStyle>
            <a:lvl1pPr>
              <a:defRPr sz="2400" baseline="0">
                <a:solidFill>
                  <a:srgbClr val="002D4A"/>
                </a:solidFill>
                <a:latin typeface="Arial" charset="0"/>
              </a:defRPr>
            </a:lvl1pPr>
          </a:lstStyle>
          <a:p>
            <a:r>
              <a:rPr lang="en-GB" dirty="0"/>
              <a:t>Click to edit title</a:t>
            </a:r>
            <a:endParaRPr lang="en-US" dirty="0"/>
          </a:p>
        </p:txBody>
      </p:sp>
      <p:sp>
        <p:nvSpPr>
          <p:cNvPr id="12" name="Subtitle 2"/>
          <p:cNvSpPr>
            <a:spLocks noGrp="1"/>
          </p:cNvSpPr>
          <p:nvPr>
            <p:ph type="subTitle" idx="1" hasCustomPrompt="1"/>
          </p:nvPr>
        </p:nvSpPr>
        <p:spPr>
          <a:xfrm>
            <a:off x="647206" y="2516697"/>
            <a:ext cx="3924793" cy="3288486"/>
          </a:xfrm>
          <a:prstGeom prst="rect">
            <a:avLst/>
          </a:prstGeom>
        </p:spPr>
        <p:txBody>
          <a:bodyPr/>
          <a:lstStyle>
            <a:lvl1pPr marL="0" indent="0" algn="l">
              <a:buNone/>
              <a:defRPr sz="1600" spc="-30">
                <a:solidFill>
                  <a:srgbClr val="002D4A"/>
                </a:solidFill>
              </a:defRPr>
            </a:lvl1pPr>
            <a:lvl2pPr marL="457215" indent="0" algn="ctr">
              <a:buNone/>
              <a:defRPr/>
            </a:lvl2pPr>
            <a:lvl3pPr marL="914431" indent="0" algn="ctr">
              <a:buNone/>
              <a:defRPr/>
            </a:lvl3pPr>
            <a:lvl4pPr marL="1371645" indent="0" algn="ctr">
              <a:buNone/>
              <a:defRPr/>
            </a:lvl4pPr>
            <a:lvl5pPr marL="1828861" indent="0" algn="ctr">
              <a:buNone/>
              <a:defRPr/>
            </a:lvl5pPr>
            <a:lvl6pPr marL="2286076" indent="0" algn="ctr">
              <a:buNone/>
              <a:defRPr/>
            </a:lvl6pPr>
            <a:lvl7pPr marL="2743292" indent="0" algn="ctr">
              <a:buNone/>
              <a:defRPr/>
            </a:lvl7pPr>
            <a:lvl8pPr marL="3200507" indent="0" algn="ctr">
              <a:buNone/>
              <a:defRPr/>
            </a:lvl8pPr>
            <a:lvl9pPr marL="3657722" indent="0" algn="ctr">
              <a:buNone/>
              <a:defRPr/>
            </a:lvl9pPr>
          </a:lstStyle>
          <a:p>
            <a:r>
              <a:rPr lang="en-GB" dirty="0"/>
              <a:t>Click to add text</a:t>
            </a:r>
            <a:endParaRPr lang="en-US" dirty="0"/>
          </a:p>
        </p:txBody>
      </p:sp>
    </p:spTree>
    <p:extLst>
      <p:ext uri="{BB962C8B-B14F-4D97-AF65-F5344CB8AC3E}">
        <p14:creationId xmlns:p14="http://schemas.microsoft.com/office/powerpoint/2010/main" val="1249814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647206" y="1696190"/>
            <a:ext cx="3924793" cy="728228"/>
          </a:xfrm>
          <a:prstGeom prst="rect">
            <a:avLst/>
          </a:prstGeom>
        </p:spPr>
        <p:txBody>
          <a:bodyPr/>
          <a:lstStyle>
            <a:lvl1pPr>
              <a:defRPr sz="2400" baseline="0">
                <a:solidFill>
                  <a:srgbClr val="002D4A"/>
                </a:solidFill>
                <a:latin typeface="Arial" charset="0"/>
              </a:defRPr>
            </a:lvl1pPr>
          </a:lstStyle>
          <a:p>
            <a:r>
              <a:rPr lang="en-GB" dirty="0"/>
              <a:t>Click to edit title</a:t>
            </a:r>
            <a:endParaRPr lang="en-US" dirty="0"/>
          </a:p>
        </p:txBody>
      </p:sp>
      <p:sp>
        <p:nvSpPr>
          <p:cNvPr id="9" name="Subtitle 2"/>
          <p:cNvSpPr>
            <a:spLocks noGrp="1"/>
          </p:cNvSpPr>
          <p:nvPr>
            <p:ph type="subTitle" idx="1" hasCustomPrompt="1"/>
          </p:nvPr>
        </p:nvSpPr>
        <p:spPr>
          <a:xfrm>
            <a:off x="647206" y="2516697"/>
            <a:ext cx="3924793" cy="3288486"/>
          </a:xfrm>
          <a:prstGeom prst="rect">
            <a:avLst/>
          </a:prstGeom>
        </p:spPr>
        <p:txBody>
          <a:bodyPr/>
          <a:lstStyle>
            <a:lvl1pPr marL="0" indent="0" algn="l">
              <a:buNone/>
              <a:defRPr sz="1600" spc="-30">
                <a:solidFill>
                  <a:srgbClr val="002D4A"/>
                </a:solidFill>
              </a:defRPr>
            </a:lvl1pPr>
            <a:lvl2pPr marL="457215" indent="0" algn="ctr">
              <a:buNone/>
              <a:defRPr/>
            </a:lvl2pPr>
            <a:lvl3pPr marL="914431" indent="0" algn="ctr">
              <a:buNone/>
              <a:defRPr/>
            </a:lvl3pPr>
            <a:lvl4pPr marL="1371645" indent="0" algn="ctr">
              <a:buNone/>
              <a:defRPr/>
            </a:lvl4pPr>
            <a:lvl5pPr marL="1828861" indent="0" algn="ctr">
              <a:buNone/>
              <a:defRPr/>
            </a:lvl5pPr>
            <a:lvl6pPr marL="2286076" indent="0" algn="ctr">
              <a:buNone/>
              <a:defRPr/>
            </a:lvl6pPr>
            <a:lvl7pPr marL="2743292" indent="0" algn="ctr">
              <a:buNone/>
              <a:defRPr/>
            </a:lvl7pPr>
            <a:lvl8pPr marL="3200507" indent="0" algn="ctr">
              <a:buNone/>
              <a:defRPr/>
            </a:lvl8pPr>
            <a:lvl9pPr marL="3657722" indent="0" algn="ctr">
              <a:buNone/>
              <a:defRPr/>
            </a:lvl9pPr>
          </a:lstStyle>
          <a:p>
            <a:r>
              <a:rPr lang="en-GB" dirty="0"/>
              <a:t>Click to add text</a:t>
            </a:r>
            <a:endParaRPr lang="en-US" dirty="0"/>
          </a:p>
        </p:txBody>
      </p:sp>
    </p:spTree>
    <p:extLst>
      <p:ext uri="{BB962C8B-B14F-4D97-AF65-F5344CB8AC3E}">
        <p14:creationId xmlns:p14="http://schemas.microsoft.com/office/powerpoint/2010/main" val="199736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47206" y="1696190"/>
            <a:ext cx="3924793" cy="728228"/>
          </a:xfrm>
          <a:prstGeom prst="rect">
            <a:avLst/>
          </a:prstGeom>
        </p:spPr>
        <p:txBody>
          <a:bodyPr/>
          <a:lstStyle>
            <a:lvl1pPr>
              <a:defRPr sz="2400" baseline="0">
                <a:solidFill>
                  <a:srgbClr val="002D4A"/>
                </a:solidFill>
                <a:latin typeface="Arial" charset="0"/>
              </a:defRPr>
            </a:lvl1pPr>
          </a:lstStyle>
          <a:p>
            <a:r>
              <a:rPr lang="en-GB" dirty="0"/>
              <a:t>Click to edit title</a:t>
            </a:r>
            <a:endParaRPr lang="en-US" dirty="0"/>
          </a:p>
        </p:txBody>
      </p:sp>
      <p:sp>
        <p:nvSpPr>
          <p:cNvPr id="8" name="Subtitle 2"/>
          <p:cNvSpPr>
            <a:spLocks noGrp="1"/>
          </p:cNvSpPr>
          <p:nvPr>
            <p:ph type="subTitle" idx="1" hasCustomPrompt="1"/>
          </p:nvPr>
        </p:nvSpPr>
        <p:spPr>
          <a:xfrm>
            <a:off x="647206" y="2516697"/>
            <a:ext cx="3924793" cy="3288486"/>
          </a:xfrm>
          <a:prstGeom prst="rect">
            <a:avLst/>
          </a:prstGeom>
        </p:spPr>
        <p:txBody>
          <a:bodyPr/>
          <a:lstStyle>
            <a:lvl1pPr marL="0" indent="0" algn="l">
              <a:buNone/>
              <a:defRPr sz="1600" spc="-30">
                <a:solidFill>
                  <a:srgbClr val="002D4A"/>
                </a:solidFill>
              </a:defRPr>
            </a:lvl1pPr>
            <a:lvl2pPr marL="457215" indent="0" algn="ctr">
              <a:buNone/>
              <a:defRPr/>
            </a:lvl2pPr>
            <a:lvl3pPr marL="914431" indent="0" algn="ctr">
              <a:buNone/>
              <a:defRPr/>
            </a:lvl3pPr>
            <a:lvl4pPr marL="1371645" indent="0" algn="ctr">
              <a:buNone/>
              <a:defRPr/>
            </a:lvl4pPr>
            <a:lvl5pPr marL="1828861" indent="0" algn="ctr">
              <a:buNone/>
              <a:defRPr/>
            </a:lvl5pPr>
            <a:lvl6pPr marL="2286076" indent="0" algn="ctr">
              <a:buNone/>
              <a:defRPr/>
            </a:lvl6pPr>
            <a:lvl7pPr marL="2743292" indent="0" algn="ctr">
              <a:buNone/>
              <a:defRPr/>
            </a:lvl7pPr>
            <a:lvl8pPr marL="3200507" indent="0" algn="ctr">
              <a:buNone/>
              <a:defRPr/>
            </a:lvl8pPr>
            <a:lvl9pPr marL="3657722" indent="0" algn="ctr">
              <a:buNone/>
              <a:defRPr/>
            </a:lvl9pPr>
          </a:lstStyle>
          <a:p>
            <a:r>
              <a:rPr lang="en-GB" dirty="0"/>
              <a:t>Click to add text</a:t>
            </a:r>
            <a:endParaRPr lang="en-US" dirty="0"/>
          </a:p>
        </p:txBody>
      </p:sp>
    </p:spTree>
    <p:extLst>
      <p:ext uri="{BB962C8B-B14F-4D97-AF65-F5344CB8AC3E}">
        <p14:creationId xmlns:p14="http://schemas.microsoft.com/office/powerpoint/2010/main" val="3061806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47206" y="1696190"/>
            <a:ext cx="3924793" cy="728228"/>
          </a:xfrm>
          <a:prstGeom prst="rect">
            <a:avLst/>
          </a:prstGeom>
        </p:spPr>
        <p:txBody>
          <a:bodyPr/>
          <a:lstStyle>
            <a:lvl1pPr>
              <a:defRPr sz="2400" baseline="0">
                <a:solidFill>
                  <a:srgbClr val="002D4A"/>
                </a:solidFill>
                <a:latin typeface="Arial" charset="0"/>
              </a:defRPr>
            </a:lvl1pPr>
          </a:lstStyle>
          <a:p>
            <a:r>
              <a:rPr lang="en-GB" dirty="0"/>
              <a:t>Click to edit title</a:t>
            </a:r>
            <a:endParaRPr lang="en-US" dirty="0"/>
          </a:p>
        </p:txBody>
      </p:sp>
      <p:sp>
        <p:nvSpPr>
          <p:cNvPr id="11" name="Subtitle 2"/>
          <p:cNvSpPr>
            <a:spLocks noGrp="1"/>
          </p:cNvSpPr>
          <p:nvPr>
            <p:ph type="subTitle" idx="1" hasCustomPrompt="1"/>
          </p:nvPr>
        </p:nvSpPr>
        <p:spPr>
          <a:xfrm>
            <a:off x="647206" y="2516697"/>
            <a:ext cx="3924793" cy="3288486"/>
          </a:xfrm>
          <a:prstGeom prst="rect">
            <a:avLst/>
          </a:prstGeom>
        </p:spPr>
        <p:txBody>
          <a:bodyPr/>
          <a:lstStyle>
            <a:lvl1pPr marL="0" indent="0" algn="l">
              <a:buNone/>
              <a:defRPr sz="1600" spc="-30">
                <a:solidFill>
                  <a:srgbClr val="002D4A"/>
                </a:solidFill>
              </a:defRPr>
            </a:lvl1pPr>
            <a:lvl2pPr marL="457215" indent="0" algn="ctr">
              <a:buNone/>
              <a:defRPr/>
            </a:lvl2pPr>
            <a:lvl3pPr marL="914431" indent="0" algn="ctr">
              <a:buNone/>
              <a:defRPr/>
            </a:lvl3pPr>
            <a:lvl4pPr marL="1371645" indent="0" algn="ctr">
              <a:buNone/>
              <a:defRPr/>
            </a:lvl4pPr>
            <a:lvl5pPr marL="1828861" indent="0" algn="ctr">
              <a:buNone/>
              <a:defRPr/>
            </a:lvl5pPr>
            <a:lvl6pPr marL="2286076" indent="0" algn="ctr">
              <a:buNone/>
              <a:defRPr/>
            </a:lvl6pPr>
            <a:lvl7pPr marL="2743292" indent="0" algn="ctr">
              <a:buNone/>
              <a:defRPr/>
            </a:lvl7pPr>
            <a:lvl8pPr marL="3200507" indent="0" algn="ctr">
              <a:buNone/>
              <a:defRPr/>
            </a:lvl8pPr>
            <a:lvl9pPr marL="3657722" indent="0" algn="ctr">
              <a:buNone/>
              <a:defRPr/>
            </a:lvl9pPr>
          </a:lstStyle>
          <a:p>
            <a:r>
              <a:rPr lang="en-GB" dirty="0"/>
              <a:t>Click to add text</a:t>
            </a:r>
            <a:endParaRPr lang="en-US" dirty="0"/>
          </a:p>
        </p:txBody>
      </p:sp>
    </p:spTree>
    <p:extLst>
      <p:ext uri="{BB962C8B-B14F-4D97-AF65-F5344CB8AC3E}">
        <p14:creationId xmlns:p14="http://schemas.microsoft.com/office/powerpoint/2010/main" val="2354244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xStyles>
    <p:titleStyle>
      <a:lvl1pPr algn="l" rtl="0" eaLnBrk="1" fontAlgn="base" hangingPunct="1">
        <a:lnSpc>
          <a:spcPct val="90000"/>
        </a:lnSpc>
        <a:spcBef>
          <a:spcPct val="0"/>
        </a:spcBef>
        <a:spcAft>
          <a:spcPct val="0"/>
        </a:spcAft>
        <a:defRPr sz="28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p:titleStyle>
    <p:bodyStyle>
      <a:lvl1pPr marL="342912" indent="-342912" algn="l" rtl="0" eaLnBrk="1" fontAlgn="base" hangingPunct="1">
        <a:spcBef>
          <a:spcPct val="20000"/>
        </a:spcBef>
        <a:spcAft>
          <a:spcPct val="0"/>
        </a:spcAft>
        <a:defRPr sz="1600">
          <a:solidFill>
            <a:srgbClr val="4F5961"/>
          </a:solidFill>
          <a:latin typeface="+mn-lt"/>
          <a:ea typeface="+mn-ea"/>
          <a:cs typeface="+mn-cs"/>
        </a:defRPr>
      </a:lvl1pPr>
      <a:lvl2pPr marL="457215" algn="l" rtl="0" eaLnBrk="1" fontAlgn="base" hangingPunct="1">
        <a:spcBef>
          <a:spcPct val="20000"/>
        </a:spcBef>
        <a:spcAft>
          <a:spcPct val="0"/>
        </a:spcAft>
        <a:defRPr sz="1200">
          <a:solidFill>
            <a:srgbClr val="00213B"/>
          </a:solidFill>
          <a:latin typeface="+mn-lt"/>
          <a:ea typeface="+mn-ea"/>
          <a:cs typeface="ＭＳ Ｐゴシック" charset="0"/>
        </a:defRPr>
      </a:lvl2pPr>
      <a:lvl3pPr marL="914431" algn="l" rtl="0" eaLnBrk="1" fontAlgn="base" hangingPunct="1">
        <a:spcBef>
          <a:spcPct val="20000"/>
        </a:spcBef>
        <a:spcAft>
          <a:spcPct val="0"/>
        </a:spcAft>
        <a:defRPr sz="1200" b="1">
          <a:solidFill>
            <a:srgbClr val="00213B"/>
          </a:solidFill>
          <a:latin typeface="+mn-lt"/>
          <a:ea typeface="+mn-ea"/>
          <a:cs typeface="ＭＳ Ｐゴシック" charset="0"/>
        </a:defRPr>
      </a:lvl3pPr>
      <a:lvl4pPr marL="1371645" algn="l" rtl="0" eaLnBrk="1" fontAlgn="base" hangingPunct="1">
        <a:spcBef>
          <a:spcPct val="20000"/>
        </a:spcBef>
        <a:spcAft>
          <a:spcPct val="0"/>
        </a:spcAft>
        <a:defRPr sz="1200">
          <a:solidFill>
            <a:srgbClr val="00213B"/>
          </a:solidFill>
          <a:latin typeface="+mn-lt"/>
          <a:ea typeface="+mn-ea"/>
          <a:cs typeface="ＭＳ Ｐゴシック" charset="0"/>
        </a:defRPr>
      </a:lvl4pPr>
      <a:lvl5pPr marL="1828861" algn="l" rtl="0" eaLnBrk="1" fontAlgn="base" hangingPunct="1">
        <a:spcBef>
          <a:spcPct val="20000"/>
        </a:spcBef>
        <a:spcAft>
          <a:spcPct val="0"/>
        </a:spcAft>
        <a:defRPr sz="1200">
          <a:solidFill>
            <a:srgbClr val="00213B"/>
          </a:solidFill>
          <a:latin typeface="+mn-lt"/>
          <a:ea typeface="+mn-ea"/>
          <a:cs typeface="ＭＳ Ｐゴシック" charset="0"/>
        </a:defRPr>
      </a:lvl5pPr>
      <a:lvl6pPr marL="2514684" indent="-228608" algn="l" rtl="0" eaLnBrk="1" fontAlgn="base" hangingPunct="1">
        <a:spcBef>
          <a:spcPct val="20000"/>
        </a:spcBef>
        <a:spcAft>
          <a:spcPct val="0"/>
        </a:spcAft>
        <a:buChar char="»"/>
        <a:defRPr sz="1600">
          <a:solidFill>
            <a:srgbClr val="00213B"/>
          </a:solidFill>
          <a:latin typeface="+mn-lt"/>
          <a:ea typeface="+mn-ea"/>
        </a:defRPr>
      </a:lvl6pPr>
      <a:lvl7pPr marL="2971899" indent="-228608" algn="l" rtl="0" eaLnBrk="1" fontAlgn="base" hangingPunct="1">
        <a:spcBef>
          <a:spcPct val="20000"/>
        </a:spcBef>
        <a:spcAft>
          <a:spcPct val="0"/>
        </a:spcAft>
        <a:buChar char="»"/>
        <a:defRPr sz="1600">
          <a:solidFill>
            <a:srgbClr val="00213B"/>
          </a:solidFill>
          <a:latin typeface="+mn-lt"/>
          <a:ea typeface="+mn-ea"/>
        </a:defRPr>
      </a:lvl7pPr>
      <a:lvl8pPr marL="3429114" indent="-228608" algn="l" rtl="0" eaLnBrk="1" fontAlgn="base" hangingPunct="1">
        <a:spcBef>
          <a:spcPct val="20000"/>
        </a:spcBef>
        <a:spcAft>
          <a:spcPct val="0"/>
        </a:spcAft>
        <a:buChar char="»"/>
        <a:defRPr sz="1600">
          <a:solidFill>
            <a:srgbClr val="00213B"/>
          </a:solidFill>
          <a:latin typeface="+mn-lt"/>
          <a:ea typeface="+mn-ea"/>
        </a:defRPr>
      </a:lvl8pPr>
      <a:lvl9pPr marL="3886329" indent="-228608" algn="l" rtl="0" eaLnBrk="1" fontAlgn="base" hangingPunct="1">
        <a:spcBef>
          <a:spcPct val="20000"/>
        </a:spcBef>
        <a:spcAft>
          <a:spcPct val="0"/>
        </a:spcAft>
        <a:buChar char="»"/>
        <a:defRPr sz="1600">
          <a:solidFill>
            <a:srgbClr val="00213B"/>
          </a:solidFill>
          <a:latin typeface="+mn-lt"/>
          <a:ea typeface="+mn-ea"/>
        </a:defRPr>
      </a:lvl9pPr>
    </p:bodyStyle>
    <p:otherStyle>
      <a:defPPr>
        <a:defRPr lang="en-US"/>
      </a:defPPr>
      <a:lvl1pPr marL="0" algn="l" defTabSz="457215" rtl="0" eaLnBrk="1" latinLnBrk="0" hangingPunct="1">
        <a:defRPr sz="1800" kern="1200">
          <a:solidFill>
            <a:schemeClr val="tx1"/>
          </a:solidFill>
          <a:latin typeface="+mn-lt"/>
          <a:ea typeface="+mn-ea"/>
          <a:cs typeface="+mn-cs"/>
        </a:defRPr>
      </a:lvl1pPr>
      <a:lvl2pPr marL="457215" algn="l" defTabSz="457215" rtl="0" eaLnBrk="1" latinLnBrk="0" hangingPunct="1">
        <a:defRPr sz="1800" kern="1200">
          <a:solidFill>
            <a:schemeClr val="tx1"/>
          </a:solidFill>
          <a:latin typeface="+mn-lt"/>
          <a:ea typeface="+mn-ea"/>
          <a:cs typeface="+mn-cs"/>
        </a:defRPr>
      </a:lvl2pPr>
      <a:lvl3pPr marL="914431" algn="l" defTabSz="457215" rtl="0" eaLnBrk="1" latinLnBrk="0" hangingPunct="1">
        <a:defRPr sz="1800" kern="1200">
          <a:solidFill>
            <a:schemeClr val="tx1"/>
          </a:solidFill>
          <a:latin typeface="+mn-lt"/>
          <a:ea typeface="+mn-ea"/>
          <a:cs typeface="+mn-cs"/>
        </a:defRPr>
      </a:lvl3pPr>
      <a:lvl4pPr marL="1371645" algn="l" defTabSz="457215" rtl="0" eaLnBrk="1" latinLnBrk="0" hangingPunct="1">
        <a:defRPr sz="1800" kern="1200">
          <a:solidFill>
            <a:schemeClr val="tx1"/>
          </a:solidFill>
          <a:latin typeface="+mn-lt"/>
          <a:ea typeface="+mn-ea"/>
          <a:cs typeface="+mn-cs"/>
        </a:defRPr>
      </a:lvl4pPr>
      <a:lvl5pPr marL="1828861" algn="l" defTabSz="457215" rtl="0" eaLnBrk="1" latinLnBrk="0" hangingPunct="1">
        <a:defRPr sz="1800" kern="1200">
          <a:solidFill>
            <a:schemeClr val="tx1"/>
          </a:solidFill>
          <a:latin typeface="+mn-lt"/>
          <a:ea typeface="+mn-ea"/>
          <a:cs typeface="+mn-cs"/>
        </a:defRPr>
      </a:lvl5pPr>
      <a:lvl6pPr marL="2286076" algn="l" defTabSz="457215" rtl="0" eaLnBrk="1" latinLnBrk="0" hangingPunct="1">
        <a:defRPr sz="1800" kern="1200">
          <a:solidFill>
            <a:schemeClr val="tx1"/>
          </a:solidFill>
          <a:latin typeface="+mn-lt"/>
          <a:ea typeface="+mn-ea"/>
          <a:cs typeface="+mn-cs"/>
        </a:defRPr>
      </a:lvl6pPr>
      <a:lvl7pPr marL="2743292" algn="l" defTabSz="457215" rtl="0" eaLnBrk="1" latinLnBrk="0" hangingPunct="1">
        <a:defRPr sz="1800" kern="1200">
          <a:solidFill>
            <a:schemeClr val="tx1"/>
          </a:solidFill>
          <a:latin typeface="+mn-lt"/>
          <a:ea typeface="+mn-ea"/>
          <a:cs typeface="+mn-cs"/>
        </a:defRPr>
      </a:lvl7pPr>
      <a:lvl8pPr marL="3200507" algn="l" defTabSz="457215" rtl="0" eaLnBrk="1" latinLnBrk="0" hangingPunct="1">
        <a:defRPr sz="1800" kern="1200">
          <a:solidFill>
            <a:schemeClr val="tx1"/>
          </a:solidFill>
          <a:latin typeface="+mn-lt"/>
          <a:ea typeface="+mn-ea"/>
          <a:cs typeface="+mn-cs"/>
        </a:defRPr>
      </a:lvl8pPr>
      <a:lvl9pPr marL="3657722" algn="l" defTabSz="4572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411480" y="2029968"/>
            <a:ext cx="5184648" cy="2677656"/>
          </a:xfrm>
          <a:prstGeom prst="rect">
            <a:avLst/>
          </a:prstGeom>
          <a:noFill/>
        </p:spPr>
        <p:txBody>
          <a:bodyPr wrap="square" rtlCol="0">
            <a:spAutoFit/>
          </a:bodyPr>
          <a:lstStyle/>
          <a:p>
            <a:r>
              <a:rPr lang="en-GB" b="1" dirty="0"/>
              <a:t>A Multi-faceted approach to student engagement with engineering mathematics</a:t>
            </a:r>
          </a:p>
          <a:p>
            <a:endParaRPr lang="en-GB" b="1" dirty="0"/>
          </a:p>
          <a:p>
            <a:r>
              <a:rPr lang="en-GB" dirty="0"/>
              <a:t>Donald Ballance</a:t>
            </a:r>
          </a:p>
          <a:p>
            <a:r>
              <a:rPr lang="en-GB" dirty="0"/>
              <a:t>School of Engineering</a:t>
            </a:r>
          </a:p>
          <a:p>
            <a:r>
              <a:rPr lang="en-GB" dirty="0"/>
              <a:t>University of Glasgow</a:t>
            </a:r>
          </a:p>
        </p:txBody>
      </p:sp>
    </p:spTree>
    <p:extLst>
      <p:ext uri="{BB962C8B-B14F-4D97-AF65-F5344CB8AC3E}">
        <p14:creationId xmlns:p14="http://schemas.microsoft.com/office/powerpoint/2010/main" val="777017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079898"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3744417"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100% Tests</a:t>
            </a:r>
          </a:p>
        </p:txBody>
      </p:sp>
      <p:sp>
        <p:nvSpPr>
          <p:cNvPr id="8" name="Content Placeholder 2"/>
          <p:cNvSpPr txBox="1">
            <a:spLocks/>
          </p:cNvSpPr>
          <p:nvPr/>
        </p:nvSpPr>
        <p:spPr>
          <a:xfrm>
            <a:off x="682166" y="2346624"/>
            <a:ext cx="8105218" cy="391156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US" sz="1600" kern="0" dirty="0">
                <a:solidFill>
                  <a:srgbClr val="002D4A"/>
                </a:solidFill>
              </a:rPr>
              <a:t>5 simple multiple choice question tests covering</a:t>
            </a:r>
          </a:p>
          <a:p>
            <a:pPr marL="684000" indent="-342000">
              <a:buFont typeface="+mj-lt"/>
              <a:buAutoNum type="arabicPeriod"/>
            </a:pPr>
            <a:r>
              <a:rPr lang="en-US" sz="1600" kern="0" dirty="0">
                <a:solidFill>
                  <a:srgbClr val="002D4A"/>
                </a:solidFill>
              </a:rPr>
              <a:t>Algebra</a:t>
            </a:r>
          </a:p>
          <a:p>
            <a:pPr marL="684000" indent="-342000">
              <a:buFont typeface="+mj-lt"/>
              <a:buAutoNum type="arabicPeriod"/>
            </a:pPr>
            <a:r>
              <a:rPr lang="en-US" sz="1600" kern="0" dirty="0">
                <a:solidFill>
                  <a:srgbClr val="002D4A"/>
                </a:solidFill>
              </a:rPr>
              <a:t>Use of a Calculator</a:t>
            </a:r>
          </a:p>
          <a:p>
            <a:pPr marL="684000" indent="-342000">
              <a:buFont typeface="+mj-lt"/>
              <a:buAutoNum type="arabicPeriod"/>
            </a:pPr>
            <a:r>
              <a:rPr lang="en-US" sz="1600" kern="0" dirty="0">
                <a:solidFill>
                  <a:srgbClr val="002D4A"/>
                </a:solidFill>
              </a:rPr>
              <a:t>Functions, Vectors and Complex Numbers</a:t>
            </a:r>
          </a:p>
          <a:p>
            <a:pPr marL="684000" indent="-342000">
              <a:buFont typeface="+mj-lt"/>
              <a:buAutoNum type="arabicPeriod"/>
            </a:pPr>
            <a:r>
              <a:rPr lang="en-US" sz="1600" kern="0" dirty="0">
                <a:solidFill>
                  <a:srgbClr val="002D4A"/>
                </a:solidFill>
              </a:rPr>
              <a:t>Differentiation and Matrices</a:t>
            </a:r>
          </a:p>
          <a:p>
            <a:pPr marL="684000" indent="-342000">
              <a:buFont typeface="+mj-lt"/>
              <a:buAutoNum type="arabicPeriod"/>
            </a:pPr>
            <a:r>
              <a:rPr lang="en-US" sz="1600" kern="0" dirty="0">
                <a:solidFill>
                  <a:srgbClr val="002D4A"/>
                </a:solidFill>
              </a:rPr>
              <a:t>More Differentiation and Integration</a:t>
            </a:r>
          </a:p>
          <a:p>
            <a:pPr marL="285750" indent="-285750">
              <a:lnSpc>
                <a:spcPct val="150000"/>
              </a:lnSpc>
              <a:buFont typeface="Arial" panose="020B0604020202020204" pitchFamily="34" charset="0"/>
              <a:buChar char="•"/>
            </a:pPr>
            <a:r>
              <a:rPr lang="en-US" sz="1600" kern="0" dirty="0">
                <a:solidFill>
                  <a:srgbClr val="002D4A"/>
                </a:solidFill>
              </a:rPr>
              <a:t>Pass mark is 100%</a:t>
            </a:r>
          </a:p>
          <a:p>
            <a:pPr marL="285750" indent="-285750">
              <a:lnSpc>
                <a:spcPct val="150000"/>
              </a:lnSpc>
              <a:buFont typeface="Arial" panose="020B0604020202020204" pitchFamily="34" charset="0"/>
              <a:buChar char="•"/>
            </a:pPr>
            <a:r>
              <a:rPr lang="en-US" sz="1600" kern="0" dirty="0" err="1">
                <a:solidFill>
                  <a:srgbClr val="002D4A"/>
                </a:solidFill>
              </a:rPr>
              <a:t>Resit</a:t>
            </a:r>
            <a:r>
              <a:rPr lang="en-US" sz="1600" kern="0" dirty="0">
                <a:solidFill>
                  <a:srgbClr val="002D4A"/>
                </a:solidFill>
              </a:rPr>
              <a:t> opportunity each week until a student passes</a:t>
            </a:r>
          </a:p>
          <a:p>
            <a:pPr marL="285750" indent="-285750">
              <a:lnSpc>
                <a:spcPct val="150000"/>
              </a:lnSpc>
              <a:buFont typeface="Arial" panose="020B0604020202020204" pitchFamily="34" charset="0"/>
              <a:buChar char="•"/>
            </a:pPr>
            <a:r>
              <a:rPr lang="en-US" sz="1600" kern="0" dirty="0" smtClean="0">
                <a:solidFill>
                  <a:srgbClr val="002D4A"/>
                </a:solidFill>
              </a:rPr>
              <a:t>Aims </a:t>
            </a:r>
            <a:r>
              <a:rPr lang="en-US" sz="1600" kern="0" dirty="0">
                <a:solidFill>
                  <a:srgbClr val="002D4A"/>
                </a:solidFill>
              </a:rPr>
              <a:t>to identify students struggling with fundamental issues in mathematics</a:t>
            </a:r>
          </a:p>
          <a:p>
            <a:pPr marL="285750" indent="-285750">
              <a:lnSpc>
                <a:spcPct val="150000"/>
              </a:lnSpc>
              <a:buFont typeface="Arial" panose="020B0604020202020204" pitchFamily="34" charset="0"/>
              <a:buChar char="•"/>
            </a:pPr>
            <a:r>
              <a:rPr lang="en-US" sz="1600" kern="0" dirty="0" smtClean="0">
                <a:solidFill>
                  <a:srgbClr val="002D4A"/>
                </a:solidFill>
              </a:rPr>
              <a:t>Quickly </a:t>
            </a:r>
            <a:r>
              <a:rPr lang="en-US" sz="1600" kern="0" dirty="0">
                <a:solidFill>
                  <a:srgbClr val="002D4A"/>
                </a:solidFill>
              </a:rPr>
              <a:t>identifies students who are struggling</a:t>
            </a:r>
          </a:p>
          <a:p>
            <a:pPr marL="285750" indent="-285750">
              <a:lnSpc>
                <a:spcPct val="150000"/>
              </a:lnSpc>
              <a:buFont typeface="Arial" panose="020B0604020202020204" pitchFamily="34" charset="0"/>
              <a:buChar char="•"/>
            </a:pPr>
            <a:endParaRPr lang="en-US" sz="1600" kern="0" dirty="0">
              <a:solidFill>
                <a:srgbClr val="002D4A"/>
              </a:solidFill>
            </a:endParaRPr>
          </a:p>
          <a:p>
            <a:pPr marL="285750" indent="-285750">
              <a:buFont typeface="Arial" panose="020B0604020202020204" pitchFamily="34" charset="0"/>
              <a:buChar char="•"/>
            </a:pPr>
            <a:endParaRPr lang="en-US" sz="1600" kern="0" dirty="0">
              <a:solidFill>
                <a:srgbClr val="002D4A"/>
              </a:solidFill>
            </a:endParaRPr>
          </a:p>
          <a:p>
            <a:endParaRPr lang="en-US" sz="1600" kern="0" dirty="0"/>
          </a:p>
          <a:p>
            <a:pPr>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260877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fade">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8">
                                            <p:txEl>
                                              <p:pRg st="7" end="7"/>
                                            </p:txEl>
                                          </p:spTgt>
                                        </p:tgtEl>
                                        <p:attrNameLst>
                                          <p:attrName>style.visibility</p:attrName>
                                        </p:attrNameLst>
                                      </p:cBhvr>
                                      <p:to>
                                        <p:strVal val="visible"/>
                                      </p:to>
                                    </p:set>
                                    <p:animEffect transition="in" filter="fade">
                                      <p:cBhvr>
                                        <p:cTn id="30" dur="500"/>
                                        <p:tgtEl>
                                          <p:spTgt spid="8">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animEffect transition="in" filter="fade">
                                      <p:cBhvr>
                                        <p:cTn id="35" dur="500"/>
                                        <p:tgtEl>
                                          <p:spTgt spid="8">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8">
                                            <p:txEl>
                                              <p:pRg st="9" end="9"/>
                                            </p:txEl>
                                          </p:spTgt>
                                        </p:tgtEl>
                                        <p:attrNameLst>
                                          <p:attrName>style.visibility</p:attrName>
                                        </p:attrNameLst>
                                      </p:cBhvr>
                                      <p:to>
                                        <p:strVal val="visible"/>
                                      </p:to>
                                    </p:set>
                                    <p:animEffect transition="in" filter="fade">
                                      <p:cBhvr>
                                        <p:cTn id="38"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079898" cy="5159451"/>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105218"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100% Tests Example Questions</a:t>
            </a:r>
          </a:p>
        </p:txBody>
      </p:sp>
      <mc:AlternateContent xmlns:mc="http://schemas.openxmlformats.org/markup-compatibility/2006" xmlns:a14="http://schemas.microsoft.com/office/drawing/2010/main">
        <mc:Choice Requires="a14">
          <p:sp>
            <p:nvSpPr>
              <p:cNvPr id="8" name="Content Placeholder 2"/>
              <p:cNvSpPr txBox="1">
                <a:spLocks/>
              </p:cNvSpPr>
              <p:nvPr/>
            </p:nvSpPr>
            <p:spPr>
              <a:xfrm>
                <a:off x="682166" y="2202607"/>
                <a:ext cx="8105218" cy="4655393"/>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buFont typeface="Arial" panose="020B0604020202020204" pitchFamily="34" charset="0"/>
                  <a:buChar char="•"/>
                </a:pPr>
                <a:r>
                  <a:rPr lang="en-US" sz="1600" kern="0" dirty="0">
                    <a:solidFill>
                      <a:srgbClr val="002D4A"/>
                    </a:solidFill>
                  </a:rPr>
                  <a:t>Algebra</a:t>
                </a:r>
              </a:p>
              <a:p>
                <a:pPr marL="684000"/>
                <a:r>
                  <a:rPr lang="en-GB" sz="1600" kern="0" dirty="0">
                    <a:solidFill>
                      <a:srgbClr val="002D4A"/>
                    </a:solidFill>
                  </a:rPr>
                  <a:t>Factorise 𝑥^2−5𝑥+4; solve the equation 𝑥^2−20𝑥+84=0; evaluate ∛(−216); simplify (5√20)/(2√15), expressing your answer in surds.</a:t>
                </a:r>
                <a:endParaRPr lang="en-US" sz="1600" kern="0" dirty="0">
                  <a:solidFill>
                    <a:srgbClr val="002D4A"/>
                  </a:solidFill>
                </a:endParaRPr>
              </a:p>
              <a:p>
                <a:pPr marL="285750" indent="-285750">
                  <a:buFont typeface="Arial" panose="020B0604020202020204" pitchFamily="34" charset="0"/>
                  <a:buChar char="•"/>
                </a:pPr>
                <a:r>
                  <a:rPr lang="en-US" sz="1600" kern="0" dirty="0">
                    <a:solidFill>
                      <a:srgbClr val="002D4A"/>
                    </a:solidFill>
                  </a:rPr>
                  <a:t>Use of a Calculator</a:t>
                </a:r>
              </a:p>
              <a:p>
                <a:pPr marL="684000"/>
                <a:r>
                  <a:rPr lang="en-GB" altLang="en-US" sz="1600" dirty="0">
                    <a:solidFill>
                      <a:srgbClr val="00213B"/>
                    </a:solidFill>
                    <a:cs typeface="Arial" panose="020B0604020202020204" pitchFamily="34" charset="0"/>
                  </a:rPr>
                  <a:t>Evaluate </a:t>
                </a:r>
                <a14:m>
                  <m:oMath xmlns:m="http://schemas.openxmlformats.org/officeDocument/2006/math">
                    <m:func>
                      <m:funcPr>
                        <m:ctrlPr>
                          <a:rPr lang="en-GB" altLang="en-US" sz="1600" i="1">
                            <a:solidFill>
                              <a:srgbClr val="00213B"/>
                            </a:solidFill>
                            <a:latin typeface="Cambria Math"/>
                            <a:cs typeface="Arial" panose="020B0604020202020204" pitchFamily="34" charset="0"/>
                          </a:rPr>
                        </m:ctrlPr>
                      </m:funcPr>
                      <m:fName>
                        <m:r>
                          <m:rPr>
                            <m:sty m:val="p"/>
                          </m:rPr>
                          <a:rPr lang="en-GB" altLang="en-US" sz="1600">
                            <a:solidFill>
                              <a:srgbClr val="00213B"/>
                            </a:solidFill>
                            <a:latin typeface="Cambria Math" panose="02040503050406030204" pitchFamily="18" charset="0"/>
                            <a:cs typeface="Arial" panose="020B0604020202020204" pitchFamily="34" charset="0"/>
                          </a:rPr>
                          <m:t>cosh</m:t>
                        </m:r>
                      </m:fName>
                      <m:e>
                        <m:r>
                          <a:rPr lang="en-GB" altLang="en-US" sz="1600" i="1">
                            <a:solidFill>
                              <a:srgbClr val="00213B"/>
                            </a:solidFill>
                            <a:latin typeface="Cambria Math" panose="02040503050406030204" pitchFamily="18" charset="0"/>
                            <a:cs typeface="Arial" panose="020B0604020202020204" pitchFamily="34" charset="0"/>
                          </a:rPr>
                          <m:t>2.1</m:t>
                        </m:r>
                      </m:e>
                    </m:func>
                  </m:oMath>
                </a14:m>
                <a:r>
                  <a:rPr lang="en-GB" altLang="en-US" sz="1600" dirty="0">
                    <a:solidFill>
                      <a:srgbClr val="00213B"/>
                    </a:solidFill>
                    <a:cs typeface="Arial" panose="020B0604020202020204" pitchFamily="34" charset="0"/>
                  </a:rPr>
                  <a:t>; evaluate </a:t>
                </a:r>
                <a14:m>
                  <m:oMath xmlns:m="http://schemas.openxmlformats.org/officeDocument/2006/math">
                    <m:func>
                      <m:funcPr>
                        <m:ctrlPr>
                          <a:rPr lang="en-GB" altLang="en-US" sz="1600" i="1">
                            <a:solidFill>
                              <a:srgbClr val="00213B"/>
                            </a:solidFill>
                            <a:latin typeface="Cambria Math"/>
                            <a:cs typeface="Arial" panose="020B0604020202020204" pitchFamily="34" charset="0"/>
                          </a:rPr>
                        </m:ctrlPr>
                      </m:funcPr>
                      <m:fName>
                        <m:sSup>
                          <m:sSupPr>
                            <m:ctrlPr>
                              <a:rPr lang="en-GB" altLang="en-US" sz="1600" i="1">
                                <a:solidFill>
                                  <a:srgbClr val="00213B"/>
                                </a:solidFill>
                                <a:latin typeface="Cambria Math"/>
                                <a:cs typeface="Arial" panose="020B0604020202020204" pitchFamily="34" charset="0"/>
                              </a:rPr>
                            </m:ctrlPr>
                          </m:sSupPr>
                          <m:e>
                            <m:r>
                              <m:rPr>
                                <m:sty m:val="p"/>
                              </m:rPr>
                              <a:rPr lang="en-GB" altLang="en-US" sz="1600">
                                <a:solidFill>
                                  <a:srgbClr val="00213B"/>
                                </a:solidFill>
                                <a:latin typeface="Cambria Math" panose="02040503050406030204" pitchFamily="18" charset="0"/>
                                <a:cs typeface="Arial" panose="020B0604020202020204" pitchFamily="34" charset="0"/>
                              </a:rPr>
                              <m:t>sinh</m:t>
                            </m:r>
                          </m:e>
                          <m:sup>
                            <m:r>
                              <a:rPr lang="en-GB" altLang="en-US" sz="1600" i="1">
                                <a:solidFill>
                                  <a:srgbClr val="00213B"/>
                                </a:solidFill>
                                <a:latin typeface="Cambria Math" panose="02040503050406030204" pitchFamily="18" charset="0"/>
                                <a:cs typeface="Arial" panose="020B0604020202020204" pitchFamily="34" charset="0"/>
                              </a:rPr>
                              <m:t>−1</m:t>
                            </m:r>
                          </m:sup>
                        </m:sSup>
                      </m:fName>
                      <m:e>
                        <m:r>
                          <a:rPr lang="en-GB" altLang="en-US" sz="1600" i="1">
                            <a:solidFill>
                              <a:srgbClr val="00213B"/>
                            </a:solidFill>
                            <a:latin typeface="Cambria Math" panose="02040503050406030204" pitchFamily="18" charset="0"/>
                            <a:cs typeface="Arial" panose="020B0604020202020204" pitchFamily="34" charset="0"/>
                          </a:rPr>
                          <m:t>7.5</m:t>
                        </m:r>
                      </m:e>
                    </m:func>
                  </m:oMath>
                </a14:m>
                <a:r>
                  <a:rPr lang="en-GB" altLang="en-US" sz="1600" dirty="0">
                    <a:solidFill>
                      <a:srgbClr val="00213B"/>
                    </a:solidFill>
                    <a:cs typeface="Arial" panose="020B0604020202020204" pitchFamily="34" charset="0"/>
                  </a:rPr>
                  <a:t>; evaluate </a:t>
                </a:r>
                <a14:m>
                  <m:oMath xmlns:m="http://schemas.openxmlformats.org/officeDocument/2006/math">
                    <m:func>
                      <m:funcPr>
                        <m:ctrlPr>
                          <a:rPr lang="en-GB" altLang="en-US" sz="1600" i="1">
                            <a:solidFill>
                              <a:srgbClr val="00213B"/>
                            </a:solidFill>
                            <a:latin typeface="Cambria Math"/>
                            <a:cs typeface="Arial" panose="020B0604020202020204" pitchFamily="34" charset="0"/>
                          </a:rPr>
                        </m:ctrlPr>
                      </m:funcPr>
                      <m:fName>
                        <m:sSup>
                          <m:sSupPr>
                            <m:ctrlPr>
                              <a:rPr lang="en-GB" altLang="en-US" sz="1600" i="1">
                                <a:solidFill>
                                  <a:srgbClr val="00213B"/>
                                </a:solidFill>
                                <a:latin typeface="Cambria Math"/>
                                <a:cs typeface="Arial" panose="020B0604020202020204" pitchFamily="34" charset="0"/>
                              </a:rPr>
                            </m:ctrlPr>
                          </m:sSupPr>
                          <m:e>
                            <m:r>
                              <m:rPr>
                                <m:sty m:val="p"/>
                              </m:rPr>
                              <a:rPr lang="en-GB" altLang="en-US" sz="1600">
                                <a:solidFill>
                                  <a:srgbClr val="00213B"/>
                                </a:solidFill>
                                <a:latin typeface="Cambria Math" panose="02040503050406030204" pitchFamily="18" charset="0"/>
                                <a:cs typeface="Arial" panose="020B0604020202020204" pitchFamily="34" charset="0"/>
                              </a:rPr>
                              <m:t>sin</m:t>
                            </m:r>
                          </m:e>
                          <m:sup>
                            <m:r>
                              <a:rPr lang="en-GB" altLang="en-US" sz="1600" i="1">
                                <a:solidFill>
                                  <a:srgbClr val="00213B"/>
                                </a:solidFill>
                                <a:latin typeface="Cambria Math" panose="02040503050406030204" pitchFamily="18" charset="0"/>
                                <a:cs typeface="Arial" panose="020B0604020202020204" pitchFamily="34" charset="0"/>
                              </a:rPr>
                              <m:t>3</m:t>
                            </m:r>
                          </m:sup>
                        </m:sSup>
                      </m:fName>
                      <m:e>
                        <m:r>
                          <a:rPr lang="en-GB" altLang="en-US" sz="1600" i="1">
                            <a:solidFill>
                              <a:srgbClr val="00213B"/>
                            </a:solidFill>
                            <a:latin typeface="Cambria Math" panose="02040503050406030204" pitchFamily="18" charset="0"/>
                            <a:cs typeface="Arial" panose="020B0604020202020204" pitchFamily="34" charset="0"/>
                          </a:rPr>
                          <m:t>𝑥</m:t>
                        </m:r>
                      </m:e>
                    </m:func>
                  </m:oMath>
                </a14:m>
                <a:r>
                  <a:rPr lang="en-GB" altLang="en-US" sz="1600" dirty="0">
                    <a:solidFill>
                      <a:srgbClr val="00213B"/>
                    </a:solidFill>
                    <a:cs typeface="Arial" panose="020B0604020202020204" pitchFamily="34" charset="0"/>
                  </a:rPr>
                  <a:t> or </a:t>
                </a:r>
                <a14:m>
                  <m:oMath xmlns:m="http://schemas.openxmlformats.org/officeDocument/2006/math">
                    <m:func>
                      <m:funcPr>
                        <m:ctrlPr>
                          <a:rPr lang="en-GB" altLang="en-US" sz="1600" i="1">
                            <a:solidFill>
                              <a:srgbClr val="00213B"/>
                            </a:solidFill>
                            <a:latin typeface="Cambria Math"/>
                            <a:cs typeface="Arial" panose="020B0604020202020204" pitchFamily="34" charset="0"/>
                          </a:rPr>
                        </m:ctrlPr>
                      </m:funcPr>
                      <m:fName>
                        <m:r>
                          <m:rPr>
                            <m:sty m:val="p"/>
                          </m:rPr>
                          <a:rPr lang="en-GB" altLang="en-US" sz="1600">
                            <a:solidFill>
                              <a:srgbClr val="00213B"/>
                            </a:solidFill>
                            <a:latin typeface="Cambria Math" panose="02040503050406030204" pitchFamily="18" charset="0"/>
                            <a:cs typeface="Arial" panose="020B0604020202020204" pitchFamily="34" charset="0"/>
                          </a:rPr>
                          <m:t>sin</m:t>
                        </m:r>
                      </m:fName>
                      <m:e>
                        <m:sSup>
                          <m:sSupPr>
                            <m:ctrlPr>
                              <a:rPr lang="en-GB" altLang="en-US" sz="1600" i="1">
                                <a:solidFill>
                                  <a:srgbClr val="00213B"/>
                                </a:solidFill>
                                <a:latin typeface="Cambria Math"/>
                                <a:cs typeface="Arial" panose="020B0604020202020204" pitchFamily="34" charset="0"/>
                              </a:rPr>
                            </m:ctrlPr>
                          </m:sSupPr>
                          <m:e>
                            <m:r>
                              <a:rPr lang="en-GB" altLang="en-US" sz="1600" i="1">
                                <a:solidFill>
                                  <a:srgbClr val="00213B"/>
                                </a:solidFill>
                                <a:latin typeface="Cambria Math" panose="02040503050406030204" pitchFamily="18" charset="0"/>
                                <a:cs typeface="Arial" panose="020B0604020202020204" pitchFamily="34" charset="0"/>
                              </a:rPr>
                              <m:t>𝑥</m:t>
                            </m:r>
                          </m:e>
                          <m:sup>
                            <m:r>
                              <a:rPr lang="en-GB" altLang="en-US" sz="1600" i="1">
                                <a:solidFill>
                                  <a:srgbClr val="00213B"/>
                                </a:solidFill>
                                <a:latin typeface="Cambria Math" panose="02040503050406030204" pitchFamily="18" charset="0"/>
                                <a:cs typeface="Arial" panose="020B0604020202020204" pitchFamily="34" charset="0"/>
                              </a:rPr>
                              <m:t>3</m:t>
                            </m:r>
                          </m:sup>
                        </m:sSup>
                      </m:e>
                    </m:func>
                  </m:oMath>
                </a14:m>
                <a:r>
                  <a:rPr lang="en-GB" altLang="en-US" sz="1600" dirty="0">
                    <a:solidFill>
                      <a:srgbClr val="00213B"/>
                    </a:solidFill>
                    <a:cs typeface="Arial" panose="020B0604020202020204" pitchFamily="34" charset="0"/>
                  </a:rPr>
                  <a:t> where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𝑥</m:t>
                    </m:r>
                    <m:r>
                      <a:rPr lang="en-GB" altLang="en-US" sz="1600" i="1">
                        <a:solidFill>
                          <a:srgbClr val="00213B"/>
                        </a:solidFill>
                        <a:latin typeface="Cambria Math" panose="02040503050406030204" pitchFamily="18" charset="0"/>
                        <a:cs typeface="Arial" panose="020B0604020202020204" pitchFamily="34" charset="0"/>
                      </a:rPr>
                      <m:t>=1.9</m:t>
                    </m:r>
                  </m:oMath>
                </a14:m>
                <a:r>
                  <a:rPr lang="en-GB" altLang="en-US" sz="1600" dirty="0">
                    <a:solidFill>
                      <a:srgbClr val="00213B"/>
                    </a:solidFill>
                    <a:cs typeface="Arial" panose="020B0604020202020204" pitchFamily="34" charset="0"/>
                  </a:rPr>
                  <a:t>; find 2 solutions between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0</m:t>
                    </m:r>
                  </m:oMath>
                </a14:m>
                <a:r>
                  <a:rPr lang="en-GB" altLang="en-US" sz="1600" dirty="0">
                    <a:solidFill>
                      <a:srgbClr val="00213B"/>
                    </a:solidFill>
                    <a:cs typeface="Arial" panose="020B0604020202020204" pitchFamily="34" charset="0"/>
                  </a:rPr>
                  <a:t> rad and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2</m:t>
                    </m:r>
                    <m:r>
                      <a:rPr lang="en-GB" altLang="en-US" sz="1600" i="1">
                        <a:solidFill>
                          <a:srgbClr val="00213B"/>
                        </a:solidFill>
                        <a:latin typeface="Cambria Math" panose="02040503050406030204" pitchFamily="18" charset="0"/>
                        <a:ea typeface="Cambria Math" panose="02040503050406030204" pitchFamily="18" charset="0"/>
                        <a:cs typeface="Arial" panose="020B0604020202020204" pitchFamily="34" charset="0"/>
                      </a:rPr>
                      <m:t>𝜋</m:t>
                    </m:r>
                  </m:oMath>
                </a14:m>
                <a:r>
                  <a:rPr lang="en-GB" altLang="en-US" sz="1600" dirty="0">
                    <a:solidFill>
                      <a:srgbClr val="00213B"/>
                    </a:solidFill>
                    <a:cs typeface="Arial" panose="020B0604020202020204" pitchFamily="34" charset="0"/>
                  </a:rPr>
                  <a:t> rad of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𝑥</m:t>
                    </m:r>
                    <m:r>
                      <a:rPr lang="en-GB" altLang="en-US" sz="1600" i="1">
                        <a:solidFill>
                          <a:srgbClr val="00213B"/>
                        </a:solidFill>
                        <a:latin typeface="Cambria Math" panose="02040503050406030204" pitchFamily="18" charset="0"/>
                        <a:cs typeface="Arial" panose="020B0604020202020204" pitchFamily="34" charset="0"/>
                      </a:rPr>
                      <m:t>=</m:t>
                    </m:r>
                    <m:func>
                      <m:funcPr>
                        <m:ctrlPr>
                          <a:rPr lang="en-GB" altLang="en-US" sz="1600" i="1">
                            <a:solidFill>
                              <a:srgbClr val="00213B"/>
                            </a:solidFill>
                            <a:latin typeface="Cambria Math"/>
                            <a:cs typeface="Arial" panose="020B0604020202020204" pitchFamily="34" charset="0"/>
                          </a:rPr>
                        </m:ctrlPr>
                      </m:funcPr>
                      <m:fName>
                        <m:sSup>
                          <m:sSupPr>
                            <m:ctrlPr>
                              <a:rPr lang="en-GB" altLang="en-US" sz="1600" i="1">
                                <a:solidFill>
                                  <a:srgbClr val="00213B"/>
                                </a:solidFill>
                                <a:latin typeface="Cambria Math"/>
                                <a:cs typeface="Arial" panose="020B0604020202020204" pitchFamily="34" charset="0"/>
                              </a:rPr>
                            </m:ctrlPr>
                          </m:sSupPr>
                          <m:e>
                            <m:r>
                              <m:rPr>
                                <m:sty m:val="p"/>
                              </m:rPr>
                              <a:rPr lang="en-GB" altLang="en-US" sz="1600">
                                <a:solidFill>
                                  <a:srgbClr val="00213B"/>
                                </a:solidFill>
                                <a:latin typeface="Cambria Math" panose="02040503050406030204" pitchFamily="18" charset="0"/>
                                <a:cs typeface="Arial" panose="020B0604020202020204" pitchFamily="34" charset="0"/>
                              </a:rPr>
                              <m:t>cos</m:t>
                            </m:r>
                          </m:e>
                          <m:sup>
                            <m:r>
                              <a:rPr lang="en-GB" altLang="en-US" sz="1600" i="1">
                                <a:solidFill>
                                  <a:srgbClr val="00213B"/>
                                </a:solidFill>
                                <a:latin typeface="Cambria Math" panose="02040503050406030204" pitchFamily="18" charset="0"/>
                                <a:cs typeface="Arial" panose="020B0604020202020204" pitchFamily="34" charset="0"/>
                              </a:rPr>
                              <m:t>−1</m:t>
                            </m:r>
                          </m:sup>
                        </m:sSup>
                      </m:fName>
                      <m:e>
                        <m:r>
                          <a:rPr lang="en-GB" altLang="en-US" sz="1600" i="1">
                            <a:solidFill>
                              <a:srgbClr val="00213B"/>
                            </a:solidFill>
                            <a:latin typeface="Cambria Math" panose="02040503050406030204" pitchFamily="18" charset="0"/>
                            <a:cs typeface="Arial" panose="020B0604020202020204" pitchFamily="34" charset="0"/>
                          </a:rPr>
                          <m:t>0.35</m:t>
                        </m:r>
                      </m:e>
                    </m:func>
                  </m:oMath>
                </a14:m>
                <a:r>
                  <a:rPr lang="en-GB" altLang="en-US" sz="1600" dirty="0">
                    <a:solidFill>
                      <a:srgbClr val="00213B"/>
                    </a:solidFill>
                    <a:cs typeface="Arial" panose="020B0604020202020204" pitchFamily="34" charset="0"/>
                  </a:rPr>
                  <a:t>.</a:t>
                </a:r>
                <a:endParaRPr lang="en-US" sz="1600" kern="0" dirty="0">
                  <a:solidFill>
                    <a:srgbClr val="002D4A"/>
                  </a:solidFill>
                </a:endParaRPr>
              </a:p>
              <a:p>
                <a:pPr marL="285750" indent="-285750">
                  <a:buFont typeface="Arial" panose="020B0604020202020204" pitchFamily="34" charset="0"/>
                  <a:buChar char="•"/>
                </a:pPr>
                <a:r>
                  <a:rPr lang="en-US" sz="1600" kern="0" dirty="0">
                    <a:solidFill>
                      <a:srgbClr val="002D4A"/>
                    </a:solidFill>
                  </a:rPr>
                  <a:t>Functions, Vectors and Complex Numbers</a:t>
                </a:r>
              </a:p>
              <a:p>
                <a:pPr marL="684000"/>
                <a:r>
                  <a:rPr lang="en-GB" sz="1600" kern="0" dirty="0">
                    <a:solidFill>
                      <a:srgbClr val="002D4A"/>
                    </a:solidFill>
                  </a:rPr>
                  <a:t>If y=𝑓(𝑥)=𝑥^2+2, the value of 𝑓(𝑥+2) is …; find the argument of 𝑧=3−2𝑗 (answer must be in radians); find 𝑧^3 when z=3𝑒^((−𝑗𝜋/5)); determine the magnitude of 𝑨=3𝒊−2𝒋−2𝒌.</a:t>
                </a:r>
                <a:endParaRPr lang="en-US" sz="1600" kern="0" dirty="0">
                  <a:solidFill>
                    <a:srgbClr val="002D4A"/>
                  </a:solidFill>
                </a:endParaRPr>
              </a:p>
              <a:p>
                <a:pPr marL="285750" indent="-285750">
                  <a:buFont typeface="Arial" panose="020B0604020202020204" pitchFamily="34" charset="0"/>
                  <a:buChar char="•"/>
                </a:pPr>
                <a:r>
                  <a:rPr lang="en-US" sz="1600" kern="0" dirty="0">
                    <a:solidFill>
                      <a:srgbClr val="002D4A"/>
                    </a:solidFill>
                  </a:rPr>
                  <a:t>Differentiation and Matrices</a:t>
                </a:r>
              </a:p>
              <a:p>
                <a:pPr marL="684000"/>
                <a:r>
                  <a:rPr lang="en-GB" altLang="en-US" sz="1600" dirty="0">
                    <a:solidFill>
                      <a:srgbClr val="00213B"/>
                    </a:solidFill>
                    <a:cs typeface="Arial" panose="020B0604020202020204" pitchFamily="34" charset="0"/>
                  </a:rPr>
                  <a:t>Differentiate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3</m:t>
                    </m:r>
                    <m:r>
                      <a:rPr lang="en-GB" altLang="en-US" sz="1600" i="1">
                        <a:solidFill>
                          <a:srgbClr val="00213B"/>
                        </a:solidFill>
                        <a:latin typeface="Cambria Math" panose="02040503050406030204" pitchFamily="18" charset="0"/>
                        <a:cs typeface="Arial" panose="020B0604020202020204" pitchFamily="34" charset="0"/>
                      </a:rPr>
                      <m:t>𝑡</m:t>
                    </m:r>
                    <m:r>
                      <a:rPr lang="en-GB" altLang="en-US" sz="1600" i="1">
                        <a:solidFill>
                          <a:srgbClr val="00213B"/>
                        </a:solidFill>
                        <a:latin typeface="Cambria Math" panose="02040503050406030204" pitchFamily="18" charset="0"/>
                        <a:cs typeface="Arial" panose="020B0604020202020204" pitchFamily="34" charset="0"/>
                      </a:rPr>
                      <m:t>+2</m:t>
                    </m:r>
                    <m:r>
                      <a:rPr lang="en-GB" altLang="en-US" sz="1600" i="1">
                        <a:solidFill>
                          <a:srgbClr val="00213B"/>
                        </a:solidFill>
                        <a:latin typeface="Cambria Math" panose="02040503050406030204" pitchFamily="18" charset="0"/>
                        <a:cs typeface="Arial" panose="020B0604020202020204" pitchFamily="34" charset="0"/>
                      </a:rPr>
                      <m:t>𝑓</m:t>
                    </m:r>
                  </m:oMath>
                </a14:m>
                <a:r>
                  <a:rPr lang="en-GB" altLang="en-US" sz="1600" dirty="0">
                    <a:solidFill>
                      <a:srgbClr val="00213B"/>
                    </a:solidFill>
                    <a:cs typeface="Arial" panose="020B0604020202020204" pitchFamily="34" charset="0"/>
                  </a:rPr>
                  <a:t> with respect to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𝑓</m:t>
                    </m:r>
                  </m:oMath>
                </a14:m>
                <a:r>
                  <a:rPr lang="en-GB" altLang="en-US" sz="1600" dirty="0">
                    <a:solidFill>
                      <a:srgbClr val="00213B"/>
                    </a:solidFill>
                    <a:cs typeface="Arial" panose="020B0604020202020204" pitchFamily="34" charset="0"/>
                  </a:rPr>
                  <a:t>,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𝑡</m:t>
                    </m:r>
                  </m:oMath>
                </a14:m>
                <a:r>
                  <a:rPr lang="en-GB" altLang="en-US" sz="1600" dirty="0">
                    <a:solidFill>
                      <a:srgbClr val="00213B"/>
                    </a:solidFill>
                    <a:cs typeface="Arial" panose="020B0604020202020204" pitchFamily="34" charset="0"/>
                  </a:rPr>
                  <a:t> is a constant; differentiate </a:t>
                </a:r>
                <a14:m>
                  <m:oMath xmlns:m="http://schemas.openxmlformats.org/officeDocument/2006/math">
                    <m:func>
                      <m:funcPr>
                        <m:ctrlPr>
                          <a:rPr lang="en-GB" altLang="en-US" sz="1600" i="1">
                            <a:solidFill>
                              <a:srgbClr val="00213B"/>
                            </a:solidFill>
                            <a:latin typeface="Cambria Math"/>
                            <a:cs typeface="Arial" panose="020B0604020202020204" pitchFamily="34" charset="0"/>
                          </a:rPr>
                        </m:ctrlPr>
                      </m:funcPr>
                      <m:fName>
                        <m:r>
                          <m:rPr>
                            <m:sty m:val="p"/>
                          </m:rPr>
                          <a:rPr lang="en-GB" altLang="en-US" sz="1600">
                            <a:solidFill>
                              <a:srgbClr val="00213B"/>
                            </a:solidFill>
                            <a:latin typeface="Cambria Math" panose="02040503050406030204" pitchFamily="18" charset="0"/>
                            <a:cs typeface="Arial" panose="020B0604020202020204" pitchFamily="34" charset="0"/>
                          </a:rPr>
                          <m:t>ln</m:t>
                        </m:r>
                      </m:fName>
                      <m:e>
                        <m:r>
                          <a:rPr lang="en-GB" altLang="en-US" sz="1600" i="1">
                            <a:solidFill>
                              <a:srgbClr val="00213B"/>
                            </a:solidFill>
                            <a:latin typeface="Cambria Math" panose="02040503050406030204" pitchFamily="18" charset="0"/>
                            <a:cs typeface="Arial" panose="020B0604020202020204" pitchFamily="34" charset="0"/>
                          </a:rPr>
                          <m:t>𝑥</m:t>
                        </m:r>
                      </m:e>
                    </m:func>
                  </m:oMath>
                </a14:m>
                <a:r>
                  <a:rPr lang="en-GB" altLang="en-US" sz="1600" dirty="0">
                    <a:solidFill>
                      <a:srgbClr val="00213B"/>
                    </a:solidFill>
                    <a:cs typeface="Arial" panose="020B0604020202020204" pitchFamily="34" charset="0"/>
                  </a:rPr>
                  <a:t> with respect to </a:t>
                </a:r>
                <a14:m>
                  <m:oMath xmlns:m="http://schemas.openxmlformats.org/officeDocument/2006/math">
                    <m:r>
                      <a:rPr lang="en-GB" altLang="en-US" sz="1600" i="1">
                        <a:solidFill>
                          <a:srgbClr val="00213B"/>
                        </a:solidFill>
                        <a:latin typeface="Cambria Math" panose="02040503050406030204" pitchFamily="18" charset="0"/>
                        <a:cs typeface="Arial" panose="020B0604020202020204" pitchFamily="34" charset="0"/>
                      </a:rPr>
                      <m:t>𝑥</m:t>
                    </m:r>
                  </m:oMath>
                </a14:m>
                <a:r>
                  <a:rPr lang="en-GB" altLang="en-US" sz="1600" dirty="0">
                    <a:solidFill>
                      <a:srgbClr val="00213B"/>
                    </a:solidFill>
                    <a:cs typeface="Arial" panose="020B0604020202020204" pitchFamily="34" charset="0"/>
                  </a:rPr>
                  <a:t>; evaluate the determinant of a 2-by-2 matrix; multiply together two 2-by-2 matrices.</a:t>
                </a:r>
                <a:endParaRPr lang="en-US" sz="1600" kern="0" dirty="0">
                  <a:solidFill>
                    <a:srgbClr val="002D4A"/>
                  </a:solidFill>
                </a:endParaRPr>
              </a:p>
              <a:p>
                <a:pPr marL="285750" indent="-285750">
                  <a:buFont typeface="Arial" panose="020B0604020202020204" pitchFamily="34" charset="0"/>
                  <a:buChar char="•"/>
                </a:pPr>
                <a:r>
                  <a:rPr lang="en-US" sz="1600" kern="0" dirty="0">
                    <a:solidFill>
                      <a:srgbClr val="002D4A"/>
                    </a:solidFill>
                  </a:rPr>
                  <a:t>More Differentiation and Integration</a:t>
                </a:r>
              </a:p>
              <a:p>
                <a:pPr marL="684000">
                  <a:lnSpc>
                    <a:spcPct val="150000"/>
                  </a:lnSpc>
                </a:pPr>
                <a:r>
                  <a:rPr lang="en-US" sz="1600" kern="0" dirty="0">
                    <a:solidFill>
                      <a:srgbClr val="002D4A"/>
                    </a:solidFill>
                  </a:rPr>
                  <a:t>Sum, product, chain rules, max, min, points of inflection, use of other </a:t>
                </a:r>
                <a:r>
                  <a:rPr lang="en-US" sz="1600" kern="0">
                    <a:solidFill>
                      <a:srgbClr val="002D4A"/>
                    </a:solidFill>
                  </a:rPr>
                  <a:t>variables not </a:t>
                </a:r>
                <a14:m>
                  <m:oMath xmlns:m="http://schemas.openxmlformats.org/officeDocument/2006/math">
                    <m:r>
                      <a:rPr lang="en-GB" altLang="en-US" sz="1600" b="0" i="1" smtClean="0">
                        <a:solidFill>
                          <a:srgbClr val="00213B"/>
                        </a:solidFill>
                        <a:latin typeface="Cambria Math" panose="02040503050406030204" pitchFamily="18" charset="0"/>
                        <a:cs typeface="Arial" panose="020B0604020202020204" pitchFamily="34" charset="0"/>
                      </a:rPr>
                      <m:t>𝑥</m:t>
                    </m:r>
                  </m:oMath>
                </a14:m>
                <a:endParaRPr lang="en-US" sz="1600" kern="0" dirty="0">
                  <a:solidFill>
                    <a:srgbClr val="002D4A"/>
                  </a:solidFill>
                </a:endParaRPr>
              </a:p>
              <a:p>
                <a:pPr marL="285750" indent="-285750">
                  <a:buFont typeface="Arial" panose="020B0604020202020204" pitchFamily="34" charset="0"/>
                  <a:buChar char="•"/>
                </a:pPr>
                <a:endParaRPr lang="en-US" sz="1600" kern="0" dirty="0">
                  <a:solidFill>
                    <a:srgbClr val="002D4A"/>
                  </a:solidFill>
                </a:endParaRPr>
              </a:p>
              <a:p>
                <a:endParaRPr lang="en-US" sz="1600" kern="0" dirty="0"/>
              </a:p>
              <a:p>
                <a:pPr>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mc:Choice>
        <mc:Fallback xmlns="">
          <p:sp>
            <p:nvSpPr>
              <p:cNvPr id="8" name="Content Placeholder 2"/>
              <p:cNvSpPr txBox="1">
                <a:spLocks noRot="1" noChangeAspect="1" noMove="1" noResize="1" noEditPoints="1" noAdjustHandles="1" noChangeArrowheads="1" noChangeShapeType="1" noTextEdit="1"/>
              </p:cNvSpPr>
              <p:nvPr/>
            </p:nvSpPr>
            <p:spPr>
              <a:xfrm>
                <a:off x="682166" y="2202607"/>
                <a:ext cx="8105218" cy="4655393"/>
              </a:xfrm>
              <a:prstGeom prst="rect">
                <a:avLst/>
              </a:prstGeom>
              <a:blipFill>
                <a:blip r:embed="rId3"/>
                <a:stretch>
                  <a:fillRect l="-301" t="-393" r="-677"/>
                </a:stretch>
              </a:blipFill>
            </p:spPr>
            <p:txBody>
              <a:bodyPr/>
              <a:lstStyle/>
              <a:p>
                <a:r>
                  <a:rPr lang="en-GB">
                    <a:noFill/>
                  </a:rPr>
                  <a:t> </a:t>
                </a:r>
              </a:p>
            </p:txBody>
          </p:sp>
        </mc:Fallback>
      </mc:AlternateContent>
    </p:spTree>
    <p:extLst>
      <p:ext uri="{BB962C8B-B14F-4D97-AF65-F5344CB8AC3E}">
        <p14:creationId xmlns:p14="http://schemas.microsoft.com/office/powerpoint/2010/main" val="4250149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439333"/>
          </a:xfrm>
          <a:prstGeom prst="rect">
            <a:avLst/>
          </a:prstGeom>
        </p:spPr>
      </p:pic>
      <p:graphicFrame>
        <p:nvGraphicFramePr>
          <p:cNvPr id="5" name="Chart 4">
            <a:extLst>
              <a:ext uri="{FF2B5EF4-FFF2-40B4-BE49-F238E27FC236}">
                <a16:creationId xmlns:a16="http://schemas.microsoft.com/office/drawing/2014/main" xmlns="" id="{84656E1D-8D75-4674-BB16-624C4D084BF2}"/>
              </a:ext>
            </a:extLst>
          </p:cNvPr>
          <p:cNvGraphicFramePr>
            <a:graphicFrameLocks noChangeAspect="1"/>
          </p:cNvGraphicFramePr>
          <p:nvPr>
            <p:extLst>
              <p:ext uri="{D42A27DB-BD31-4B8C-83A1-F6EECF244321}">
                <p14:modId xmlns:p14="http://schemas.microsoft.com/office/powerpoint/2010/main" val="2017445758"/>
              </p:ext>
            </p:extLst>
          </p:nvPr>
        </p:nvGraphicFramePr>
        <p:xfrm>
          <a:off x="1417320" y="2057400"/>
          <a:ext cx="6309360" cy="47320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90554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439333"/>
          </a:xfrm>
          <a:prstGeom prst="rect">
            <a:avLst/>
          </a:prstGeom>
        </p:spPr>
      </p:pic>
      <p:graphicFrame>
        <p:nvGraphicFramePr>
          <p:cNvPr id="6" name="Chart 5">
            <a:extLst>
              <a:ext uri="{FF2B5EF4-FFF2-40B4-BE49-F238E27FC236}">
                <a16:creationId xmlns:a16="http://schemas.microsoft.com/office/drawing/2014/main" xmlns="" id="{00000000-0008-0000-0000-000002000000}"/>
              </a:ext>
            </a:extLst>
          </p:cNvPr>
          <p:cNvGraphicFramePr>
            <a:graphicFrameLocks noChangeAspect="1"/>
          </p:cNvGraphicFramePr>
          <p:nvPr>
            <p:extLst>
              <p:ext uri="{D42A27DB-BD31-4B8C-83A1-F6EECF244321}">
                <p14:modId xmlns:p14="http://schemas.microsoft.com/office/powerpoint/2010/main" val="3456443215"/>
              </p:ext>
            </p:extLst>
          </p:nvPr>
        </p:nvGraphicFramePr>
        <p:xfrm>
          <a:off x="1097280" y="1679278"/>
          <a:ext cx="6949440" cy="51787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7583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7997602"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7602298"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GB" sz="2400" kern="0" dirty="0">
                <a:solidFill>
                  <a:srgbClr val="003560"/>
                </a:solidFill>
                <a:latin typeface="Arial" charset="0"/>
                <a:ea typeface="Arial" charset="0"/>
                <a:cs typeface="Arial" charset="0"/>
              </a:rPr>
              <a:t>Summative Assessment</a:t>
            </a:r>
            <a:endParaRPr lang="en-US" sz="2400" kern="0" dirty="0">
              <a:solidFill>
                <a:srgbClr val="003560"/>
              </a:solidFill>
              <a:latin typeface="Arial" charset="0"/>
              <a:ea typeface="Arial" charset="0"/>
              <a:cs typeface="Arial" charset="0"/>
            </a:endParaRPr>
          </a:p>
        </p:txBody>
      </p:sp>
      <p:sp>
        <p:nvSpPr>
          <p:cNvPr id="8" name="Content Placeholder 2"/>
          <p:cNvSpPr txBox="1">
            <a:spLocks/>
          </p:cNvSpPr>
          <p:nvPr/>
        </p:nvSpPr>
        <p:spPr>
          <a:xfrm>
            <a:off x="682166" y="2346624"/>
            <a:ext cx="8022922" cy="391156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US" sz="1600" kern="0" dirty="0">
                <a:solidFill>
                  <a:srgbClr val="002D4A"/>
                </a:solidFill>
              </a:rPr>
              <a:t>25% from combined End of Block tests</a:t>
            </a:r>
          </a:p>
          <a:p>
            <a:pPr marL="285750" indent="-285750">
              <a:lnSpc>
                <a:spcPct val="150000"/>
              </a:lnSpc>
              <a:buFont typeface="Arial" panose="020B0604020202020204" pitchFamily="34" charset="0"/>
              <a:buChar char="•"/>
            </a:pPr>
            <a:r>
              <a:rPr lang="en-US" sz="1600" kern="0" dirty="0">
                <a:solidFill>
                  <a:srgbClr val="002D4A"/>
                </a:solidFill>
              </a:rPr>
              <a:t>75% from the two end of semester exams</a:t>
            </a:r>
          </a:p>
          <a:p>
            <a:pPr marL="742965" lvl="1" indent="-285750" algn="l">
              <a:lnSpc>
                <a:spcPct val="150000"/>
              </a:lnSpc>
              <a:buFont typeface="Arial" panose="020B0604020202020204" pitchFamily="34" charset="0"/>
              <a:buChar char="•"/>
            </a:pPr>
            <a:r>
              <a:rPr lang="en-US" sz="1600" kern="0" dirty="0">
                <a:solidFill>
                  <a:srgbClr val="002D4A"/>
                </a:solidFill>
              </a:rPr>
              <a:t>December Exam covers Blocks 1 – 3</a:t>
            </a:r>
          </a:p>
          <a:p>
            <a:pPr marL="742965" lvl="1" indent="-285750" algn="l">
              <a:lnSpc>
                <a:spcPct val="150000"/>
              </a:lnSpc>
              <a:buFont typeface="Arial" panose="020B0604020202020204" pitchFamily="34" charset="0"/>
              <a:buChar char="•"/>
            </a:pPr>
            <a:r>
              <a:rPr lang="en-US" sz="1600" kern="0" dirty="0">
                <a:solidFill>
                  <a:srgbClr val="002D4A"/>
                </a:solidFill>
              </a:rPr>
              <a:t>May Exam covers Blocks 4 – 6</a:t>
            </a:r>
          </a:p>
          <a:p>
            <a:pPr marL="285750" indent="-285750">
              <a:lnSpc>
                <a:spcPct val="150000"/>
              </a:lnSpc>
              <a:buFont typeface="Arial" panose="020B0604020202020204" pitchFamily="34" charset="0"/>
              <a:buChar char="•"/>
            </a:pPr>
            <a:r>
              <a:rPr lang="en-US" sz="1600" kern="0" dirty="0">
                <a:solidFill>
                  <a:srgbClr val="002D4A"/>
                </a:solidFill>
              </a:rPr>
              <a:t>Changes made recently:</a:t>
            </a:r>
          </a:p>
          <a:p>
            <a:pPr marL="742965" lvl="1" indent="-285750" algn="l">
              <a:lnSpc>
                <a:spcPct val="150000"/>
              </a:lnSpc>
              <a:buFont typeface="Arial" panose="020B0604020202020204" pitchFamily="34" charset="0"/>
              <a:buChar char="•"/>
            </a:pPr>
            <a:r>
              <a:rPr lang="en-US" sz="1600" kern="0" dirty="0">
                <a:solidFill>
                  <a:srgbClr val="002D4A"/>
                </a:solidFill>
              </a:rPr>
              <a:t>Previously end of year exam only</a:t>
            </a:r>
          </a:p>
          <a:p>
            <a:pPr marL="742965" lvl="1" indent="-285750" algn="l">
              <a:lnSpc>
                <a:spcPct val="150000"/>
              </a:lnSpc>
              <a:buFont typeface="Arial" panose="020B0604020202020204" pitchFamily="34" charset="0"/>
              <a:buChar char="•"/>
            </a:pPr>
            <a:r>
              <a:rPr lang="en-US" sz="1600" kern="0" dirty="0">
                <a:solidFill>
                  <a:srgbClr val="002D4A"/>
                </a:solidFill>
              </a:rPr>
              <a:t>Structure of exams simplified to have a combination of multiple choice and one longer question for each Block</a:t>
            </a:r>
          </a:p>
          <a:p>
            <a:pPr marL="742965" lvl="1" indent="-285750" algn="l">
              <a:lnSpc>
                <a:spcPct val="150000"/>
              </a:lnSpc>
              <a:buFont typeface="Arial" panose="020B0604020202020204" pitchFamily="34" charset="0"/>
              <a:buChar char="•"/>
            </a:pPr>
            <a:endParaRPr lang="en-US" sz="1600" kern="0" dirty="0">
              <a:solidFill>
                <a:srgbClr val="002D4A"/>
              </a:solidFill>
            </a:endParaRPr>
          </a:p>
          <a:p>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114408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fade">
                                      <p:cBhvr>
                                        <p:cTn id="21" dur="500"/>
                                        <p:tgtEl>
                                          <p:spTgt spid="8">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fade">
                                      <p:cBhvr>
                                        <p:cTn id="24" dur="500"/>
                                        <p:tgtEl>
                                          <p:spTgt spid="8">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128506"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153826"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Support from the University (LEADS)</a:t>
            </a:r>
          </a:p>
        </p:txBody>
      </p:sp>
      <p:sp>
        <p:nvSpPr>
          <p:cNvPr id="8" name="Content Placeholder 2"/>
          <p:cNvSpPr txBox="1">
            <a:spLocks/>
          </p:cNvSpPr>
          <p:nvPr/>
        </p:nvSpPr>
        <p:spPr>
          <a:xfrm>
            <a:off x="682166" y="2346624"/>
            <a:ext cx="8153826" cy="391156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GB" sz="1600" kern="0" dirty="0">
                <a:solidFill>
                  <a:srgbClr val="002D4A"/>
                </a:solidFill>
              </a:rPr>
              <a:t>Learning Enhancement and Academic Development Service (LEADS)</a:t>
            </a:r>
          </a:p>
          <a:p>
            <a:pPr marL="285750" indent="-285750">
              <a:lnSpc>
                <a:spcPct val="150000"/>
              </a:lnSpc>
              <a:buFont typeface="Arial" panose="020B0604020202020204" pitchFamily="34" charset="0"/>
              <a:buChar char="•"/>
            </a:pPr>
            <a:r>
              <a:rPr lang="en-GB" sz="1600" kern="0" dirty="0">
                <a:solidFill>
                  <a:srgbClr val="002D4A"/>
                </a:solidFill>
              </a:rPr>
              <a:t>One service is the Maths and Stats Support</a:t>
            </a:r>
          </a:p>
          <a:p>
            <a:pPr marL="285750" indent="-285750">
              <a:lnSpc>
                <a:spcPct val="150000"/>
              </a:lnSpc>
              <a:buFont typeface="Arial" panose="020B0604020202020204" pitchFamily="34" charset="0"/>
              <a:buChar char="•"/>
            </a:pPr>
            <a:r>
              <a:rPr lang="en-GB" sz="1600" kern="0" dirty="0">
                <a:solidFill>
                  <a:srgbClr val="002D4A"/>
                </a:solidFill>
              </a:rPr>
              <a:t>Lead by </a:t>
            </a:r>
            <a:r>
              <a:rPr lang="en-GB" sz="1600" kern="0" dirty="0" err="1">
                <a:solidFill>
                  <a:srgbClr val="002D4A"/>
                </a:solidFill>
              </a:rPr>
              <a:t>Shazia</a:t>
            </a:r>
            <a:r>
              <a:rPr lang="en-GB" sz="1600" kern="0" dirty="0">
                <a:solidFill>
                  <a:srgbClr val="002D4A"/>
                </a:solidFill>
              </a:rPr>
              <a:t> Ahmed</a:t>
            </a:r>
          </a:p>
          <a:p>
            <a:pPr marL="285750" indent="-285750">
              <a:lnSpc>
                <a:spcPct val="150000"/>
              </a:lnSpc>
              <a:buFont typeface="Arial" panose="020B0604020202020204" pitchFamily="34" charset="0"/>
              <a:buChar char="•"/>
            </a:pPr>
            <a:r>
              <a:rPr lang="en-GB" sz="1600" kern="0" dirty="0">
                <a:solidFill>
                  <a:srgbClr val="002D4A"/>
                </a:solidFill>
              </a:rPr>
              <a:t>Mission: to provide support across the University for year 1 level mathematics and statistics</a:t>
            </a:r>
          </a:p>
          <a:p>
            <a:pPr marL="285750" indent="-285750">
              <a:lnSpc>
                <a:spcPct val="150000"/>
              </a:lnSpc>
              <a:buFont typeface="Arial" panose="020B0604020202020204" pitchFamily="34" charset="0"/>
              <a:buChar char="•"/>
            </a:pPr>
            <a:r>
              <a:rPr lang="en-GB" sz="1600" kern="0" dirty="0">
                <a:solidFill>
                  <a:srgbClr val="002D4A"/>
                </a:solidFill>
              </a:rPr>
              <a:t>Significant 1-to-1 contact for those students most in need of support</a:t>
            </a:r>
          </a:p>
          <a:p>
            <a:pPr marL="285750" indent="-285750">
              <a:lnSpc>
                <a:spcPct val="150000"/>
              </a:lnSpc>
              <a:buFont typeface="Arial" panose="020B0604020202020204" pitchFamily="34" charset="0"/>
              <a:buChar char="•"/>
            </a:pPr>
            <a:r>
              <a:rPr lang="en-GB" sz="1600" kern="0" dirty="0">
                <a:solidFill>
                  <a:srgbClr val="002D4A"/>
                </a:solidFill>
              </a:rPr>
              <a:t>“The number of students seeking support in the first semester reduced significantly when there was no December exam, now it has been re-introduced, demand in semester 1 has returned to normal”</a:t>
            </a: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2456170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7979314"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004634"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The Need for Engineering Mathematics</a:t>
            </a:r>
          </a:p>
        </p:txBody>
      </p:sp>
      <p:sp>
        <p:nvSpPr>
          <p:cNvPr id="8" name="Content Placeholder 2"/>
          <p:cNvSpPr txBox="1">
            <a:spLocks/>
          </p:cNvSpPr>
          <p:nvPr/>
        </p:nvSpPr>
        <p:spPr>
          <a:xfrm>
            <a:off x="682166" y="2346624"/>
            <a:ext cx="8004634" cy="391156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GB" sz="1600" kern="0" dirty="0">
                <a:solidFill>
                  <a:srgbClr val="002D4A"/>
                </a:solidFill>
              </a:rPr>
              <a:t>Many complex problems in the later years of the course are now solved using numerical methods:</a:t>
            </a:r>
          </a:p>
          <a:p>
            <a:pPr marL="742965" lvl="1" indent="-285750" algn="l">
              <a:lnSpc>
                <a:spcPct val="150000"/>
              </a:lnSpc>
              <a:buFont typeface="Arial" panose="020B0604020202020204" pitchFamily="34" charset="0"/>
              <a:buChar char="•"/>
            </a:pPr>
            <a:r>
              <a:rPr lang="en-US" sz="1600" kern="0" dirty="0">
                <a:solidFill>
                  <a:srgbClr val="002D4A"/>
                </a:solidFill>
              </a:rPr>
              <a:t>Computer Aided Design – CAD (2D and 3D Geometry)</a:t>
            </a:r>
          </a:p>
          <a:p>
            <a:pPr marL="742965" lvl="1" indent="-285750" algn="l">
              <a:lnSpc>
                <a:spcPct val="150000"/>
              </a:lnSpc>
              <a:buFont typeface="Arial" panose="020B0604020202020204" pitchFamily="34" charset="0"/>
              <a:buChar char="•"/>
            </a:pPr>
            <a:r>
              <a:rPr lang="en-US" sz="1600" kern="0" dirty="0">
                <a:solidFill>
                  <a:srgbClr val="002D4A"/>
                </a:solidFill>
              </a:rPr>
              <a:t>Finite Element Analysis – FEA (Partial Differential Equations)</a:t>
            </a:r>
          </a:p>
          <a:p>
            <a:pPr marL="742965" lvl="1" indent="-285750" algn="l">
              <a:lnSpc>
                <a:spcPct val="150000"/>
              </a:lnSpc>
              <a:buFont typeface="Arial" panose="020B0604020202020204" pitchFamily="34" charset="0"/>
              <a:buChar char="•"/>
            </a:pPr>
            <a:r>
              <a:rPr lang="en-US" sz="1600" kern="0" dirty="0">
                <a:solidFill>
                  <a:srgbClr val="002D4A"/>
                </a:solidFill>
              </a:rPr>
              <a:t>Computational Fluid Mechanics – CFD (PDEs in combination with other constraints derived (in part) from Vector Calculus)</a:t>
            </a:r>
          </a:p>
          <a:p>
            <a:pPr marL="742965" lvl="1" indent="-285750" algn="l">
              <a:lnSpc>
                <a:spcPct val="150000"/>
              </a:lnSpc>
              <a:buFont typeface="Arial" panose="020B0604020202020204" pitchFamily="34" charset="0"/>
              <a:buChar char="•"/>
            </a:pPr>
            <a:r>
              <a:rPr lang="en-US" sz="1600" kern="0" dirty="0">
                <a:solidFill>
                  <a:srgbClr val="002D4A"/>
                </a:solidFill>
              </a:rPr>
              <a:t>MATLAB/Simulink (Linked and Constrained Differential and Algebraic Equations)</a:t>
            </a:r>
          </a:p>
          <a:p>
            <a:pPr marL="285750" indent="-285750">
              <a:lnSpc>
                <a:spcPct val="150000"/>
              </a:lnSpc>
              <a:buFont typeface="Arial" panose="020B0604020202020204" pitchFamily="34" charset="0"/>
              <a:buChar char="•"/>
            </a:pPr>
            <a:r>
              <a:rPr lang="en-US" sz="2200" kern="0" dirty="0">
                <a:solidFill>
                  <a:srgbClr val="002D4A"/>
                </a:solidFill>
              </a:rPr>
              <a:t>but …</a:t>
            </a:r>
          </a:p>
          <a:p>
            <a:pPr marL="742965" lvl="1" indent="-285750" algn="l">
              <a:lnSpc>
                <a:spcPct val="150000"/>
              </a:lnSpc>
              <a:buFont typeface="Arial" panose="020B0604020202020204" pitchFamily="34" charset="0"/>
              <a:buChar char="•"/>
            </a:pPr>
            <a:endParaRPr lang="en-US" sz="1600" kern="0" dirty="0">
              <a:solidFill>
                <a:srgbClr val="002D4A"/>
              </a:solidFill>
            </a:endParaRPr>
          </a:p>
          <a:p>
            <a:pPr>
              <a:buFont typeface="Arial" panose="020B0604020202020204" pitchFamily="34" charset="0"/>
              <a:buChar char="•"/>
            </a:pPr>
            <a:endParaRPr lang="en-US" sz="14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21338498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5" y="1800226"/>
            <a:ext cx="8217439" cy="468630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3744417"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endParaRPr lang="en-US" sz="2400" kern="0" dirty="0">
              <a:solidFill>
                <a:srgbClr val="003560"/>
              </a:solidFill>
              <a:latin typeface="Arial" charset="0"/>
              <a:ea typeface="Arial" charset="0"/>
              <a:cs typeface="Arial" charset="0"/>
            </a:endParaRPr>
          </a:p>
        </p:txBody>
      </p:sp>
      <p:sp>
        <p:nvSpPr>
          <p:cNvPr id="8" name="Content Placeholder 2"/>
          <p:cNvSpPr txBox="1">
            <a:spLocks/>
          </p:cNvSpPr>
          <p:nvPr/>
        </p:nvSpPr>
        <p:spPr>
          <a:xfrm>
            <a:off x="682166" y="2346623"/>
            <a:ext cx="8242758" cy="4139903"/>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GB" sz="1600" kern="0" dirty="0">
                <a:solidFill>
                  <a:srgbClr val="002D4A"/>
                </a:solidFill>
              </a:rPr>
              <a:t>In early years students still need to be able to solve simple problems in these areas</a:t>
            </a:r>
          </a:p>
          <a:p>
            <a:pPr marL="285750" indent="-285750">
              <a:lnSpc>
                <a:spcPct val="150000"/>
              </a:lnSpc>
              <a:buFont typeface="Arial" panose="020B0604020202020204" pitchFamily="34" charset="0"/>
              <a:buChar char="•"/>
            </a:pPr>
            <a:r>
              <a:rPr lang="en-GB" sz="1600" kern="0" dirty="0">
                <a:solidFill>
                  <a:srgbClr val="002D4A"/>
                </a:solidFill>
              </a:rPr>
              <a:t>Students need to know the way in which the numerical solutions are being undertaken and the resulting constraints in the validity of the approach</a:t>
            </a:r>
          </a:p>
          <a:p>
            <a:pPr marL="285750" indent="-285750">
              <a:lnSpc>
                <a:spcPct val="150000"/>
              </a:lnSpc>
              <a:buFont typeface="Arial" panose="020B0604020202020204" pitchFamily="34" charset="0"/>
              <a:buChar char="•"/>
            </a:pPr>
            <a:r>
              <a:rPr lang="en-GB" sz="1600" kern="0" dirty="0">
                <a:solidFill>
                  <a:srgbClr val="002D4A"/>
                </a:solidFill>
              </a:rPr>
              <a:t>Comparing analytical solutions and numerical solutions is an integral part of an engineering degree</a:t>
            </a:r>
          </a:p>
          <a:p>
            <a:pPr marL="285750" indent="-285750">
              <a:lnSpc>
                <a:spcPct val="150000"/>
              </a:lnSpc>
              <a:buFont typeface="Arial" panose="020B0604020202020204" pitchFamily="34" charset="0"/>
              <a:buChar char="•"/>
            </a:pPr>
            <a:r>
              <a:rPr lang="en-GB" sz="1600" kern="0" dirty="0">
                <a:solidFill>
                  <a:srgbClr val="002D4A"/>
                </a:solidFill>
              </a:rPr>
              <a:t>Some engineers will go on to develop new approaches and these require significant analytical capabilities</a:t>
            </a:r>
          </a:p>
          <a:p>
            <a:pPr marL="285750" indent="-285750">
              <a:lnSpc>
                <a:spcPct val="150000"/>
              </a:lnSpc>
              <a:buFont typeface="Arial" panose="020B0604020202020204" pitchFamily="34" charset="0"/>
              <a:buChar char="•"/>
            </a:pPr>
            <a:r>
              <a:rPr lang="en-GB" sz="1600" kern="0" dirty="0">
                <a:solidFill>
                  <a:srgbClr val="002D4A"/>
                </a:solidFill>
              </a:rPr>
              <a:t>Analysis of new problems will require a “back to fundamentals” approach which will require good mathematical understanding to be able to formulate them</a:t>
            </a:r>
          </a:p>
          <a:p>
            <a:pPr marL="285750" indent="-285750">
              <a:lnSpc>
                <a:spcPct val="150000"/>
              </a:lnSpc>
              <a:buFont typeface="Arial" panose="020B0604020202020204" pitchFamily="34" charset="0"/>
              <a:buChar char="•"/>
            </a:pPr>
            <a:r>
              <a:rPr lang="en-GB" sz="1600" kern="0" dirty="0">
                <a:solidFill>
                  <a:srgbClr val="002D4A"/>
                </a:solidFill>
              </a:rPr>
              <a:t>It is only the balance between analytic and numerical solutions that has changed</a:t>
            </a:r>
          </a:p>
          <a:p>
            <a:pPr marL="285750" indent="-285750">
              <a:lnSpc>
                <a:spcPct val="150000"/>
              </a:lnSpc>
              <a:buFont typeface="Arial" panose="020B0604020202020204" pitchFamily="34" charset="0"/>
              <a:buChar char="•"/>
            </a:pPr>
            <a:endParaRPr lang="en-GB" sz="1600" kern="0" dirty="0">
              <a:solidFill>
                <a:srgbClr val="002D4A"/>
              </a:solidFill>
            </a:endParaRPr>
          </a:p>
          <a:p>
            <a:pPr marL="285750" indent="-285750">
              <a:lnSpc>
                <a:spcPct val="150000"/>
              </a:lnSpc>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102961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 name="Title 1"/>
          <p:cNvSpPr txBox="1">
            <a:spLocks/>
          </p:cNvSpPr>
          <p:nvPr/>
        </p:nvSpPr>
        <p:spPr>
          <a:xfrm>
            <a:off x="735991" y="1981226"/>
            <a:ext cx="5184775" cy="1182405"/>
          </a:xfrm>
          <a:prstGeom prst="rect">
            <a:avLst/>
          </a:prstGeom>
        </p:spPr>
        <p:txBody>
          <a:bodyPr/>
          <a:lstStyle>
            <a:lvl1pPr algn="l" rtl="0" eaLnBrk="1" fontAlgn="base" hangingPunct="1">
              <a:lnSpc>
                <a:spcPct val="90000"/>
              </a:lnSpc>
              <a:spcBef>
                <a:spcPct val="0"/>
              </a:spcBef>
              <a:spcAft>
                <a:spcPct val="0"/>
              </a:spcAft>
              <a:defRPr sz="2400" b="1" spc="-10" baseline="0">
                <a:solidFill>
                  <a:srgbClr val="002D4A"/>
                </a:solidFill>
                <a:latin typeface="Arial" charset="0"/>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pPr>
              <a:defRPr/>
            </a:pPr>
            <a:r>
              <a:rPr lang="en-US" sz="4400" kern="0" dirty="0">
                <a:solidFill>
                  <a:schemeClr val="bg1"/>
                </a:solidFill>
              </a:rPr>
              <a:t>Thank You</a:t>
            </a:r>
          </a:p>
        </p:txBody>
      </p:sp>
      <p:sp>
        <p:nvSpPr>
          <p:cNvPr id="20" name="Content Placeholder 2"/>
          <p:cNvSpPr txBox="1">
            <a:spLocks/>
          </p:cNvSpPr>
          <p:nvPr/>
        </p:nvSpPr>
        <p:spPr bwMode="auto">
          <a:xfrm>
            <a:off x="735991" y="3309764"/>
            <a:ext cx="5400675" cy="10080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None/>
              <a:defRPr sz="1600" spc="-30">
                <a:solidFill>
                  <a:srgbClr val="002D4A"/>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r>
              <a:rPr lang="en-US" altLang="en-US" sz="2000" kern="0" dirty="0">
                <a:solidFill>
                  <a:schemeClr val="bg1"/>
                </a:solidFill>
                <a:latin typeface="Arial" charset="0"/>
                <a:ea typeface="ヒラギノ角ゴ Pro W3" charset="-128"/>
                <a:cs typeface="ヒラギノ角ゴ Pro W3" charset="-128"/>
              </a:rPr>
              <a:t>Donald.Ballance@glasgow.ac.uk</a:t>
            </a:r>
          </a:p>
          <a:p>
            <a:endParaRPr lang="en-US" altLang="en-US" kern="0" dirty="0">
              <a:solidFill>
                <a:schemeClr val="bg1"/>
              </a:solidFill>
              <a:latin typeface="Arial" charset="0"/>
              <a:ea typeface="ヒラギノ角ゴ Pro W3" charset="-128"/>
              <a:cs typeface="ヒラギノ角ゴ Pro W3" charset="-128"/>
            </a:endParaRPr>
          </a:p>
        </p:txBody>
      </p:sp>
      <p:grpSp>
        <p:nvGrpSpPr>
          <p:cNvPr id="25" name="Group 24"/>
          <p:cNvGrpSpPr/>
          <p:nvPr/>
        </p:nvGrpSpPr>
        <p:grpSpPr>
          <a:xfrm>
            <a:off x="6411594" y="6015611"/>
            <a:ext cx="2584360" cy="639175"/>
            <a:chOff x="6596152" y="4321035"/>
            <a:chExt cx="2584360" cy="639175"/>
          </a:xfrm>
        </p:grpSpPr>
        <p:sp>
          <p:nvSpPr>
            <p:cNvPr id="26" name="TextBox 25"/>
            <p:cNvSpPr txBox="1"/>
            <p:nvPr/>
          </p:nvSpPr>
          <p:spPr>
            <a:xfrm>
              <a:off x="6596152" y="4321035"/>
              <a:ext cx="2584360" cy="369332"/>
            </a:xfrm>
            <a:prstGeom prst="rect">
              <a:avLst/>
            </a:prstGeom>
            <a:noFill/>
            <a:effectLst>
              <a:outerShdw blurRad="1270000" dist="50800" dir="5400000" sx="200000" sy="200000" algn="ctr" rotWithShape="0">
                <a:schemeClr val="tx1"/>
              </a:outerShdw>
            </a:effectLst>
          </p:spPr>
          <p:txBody>
            <a:bodyPr wrap="square" rtlCol="0">
              <a:spAutoFit/>
            </a:bodyPr>
            <a:lstStyle/>
            <a:p>
              <a:r>
                <a:rPr lang="en-US" sz="1800" b="1" dirty="0">
                  <a:solidFill>
                    <a:schemeClr val="bg1"/>
                  </a:solidFill>
                </a:rPr>
                <a:t>#</a:t>
              </a:r>
              <a:r>
                <a:rPr lang="en-US" sz="1800" b="1" dirty="0" err="1">
                  <a:solidFill>
                    <a:schemeClr val="bg1"/>
                  </a:solidFill>
                </a:rPr>
                <a:t>UofGWorldChangers</a:t>
              </a:r>
              <a:endParaRPr lang="en-US" sz="1800" b="1" dirty="0">
                <a:solidFill>
                  <a:schemeClr val="bg1"/>
                </a:solidFill>
              </a:endParaRPr>
            </a:p>
          </p:txBody>
        </p:sp>
        <p:grpSp>
          <p:nvGrpSpPr>
            <p:cNvPr id="27" name="Group 26"/>
            <p:cNvGrpSpPr/>
            <p:nvPr/>
          </p:nvGrpSpPr>
          <p:grpSpPr>
            <a:xfrm>
              <a:off x="6732240" y="4713989"/>
              <a:ext cx="2127863" cy="246221"/>
              <a:chOff x="6372200" y="4380462"/>
              <a:chExt cx="2127863" cy="246221"/>
            </a:xfrm>
          </p:grpSpPr>
          <p:sp>
            <p:nvSpPr>
              <p:cNvPr id="28" name="TextBox 27"/>
              <p:cNvSpPr txBox="1"/>
              <p:nvPr/>
            </p:nvSpPr>
            <p:spPr>
              <a:xfrm>
                <a:off x="7380312" y="4380462"/>
                <a:ext cx="1119751" cy="246221"/>
              </a:xfrm>
              <a:prstGeom prst="rect">
                <a:avLst/>
              </a:prstGeom>
              <a:noFill/>
            </p:spPr>
            <p:txBody>
              <a:bodyPr wrap="square" rtlCol="0">
                <a:spAutoFit/>
              </a:bodyPr>
              <a:lstStyle/>
              <a:p>
                <a:r>
                  <a:rPr lang="en-US" sz="1000" b="1" dirty="0">
                    <a:solidFill>
                      <a:schemeClr val="bg1"/>
                    </a:solidFill>
                    <a:ea typeface="Arial" charset="0"/>
                    <a:cs typeface="Arial" charset="0"/>
                  </a:rPr>
                  <a:t>@</a:t>
                </a:r>
                <a:r>
                  <a:rPr lang="en-US" sz="1000" b="1" dirty="0" err="1">
                    <a:solidFill>
                      <a:schemeClr val="bg1"/>
                    </a:solidFill>
                    <a:ea typeface="Arial" charset="0"/>
                    <a:cs typeface="Arial" charset="0"/>
                  </a:rPr>
                  <a:t>UofGlasgow</a:t>
                </a:r>
                <a:endParaRPr lang="en-US" sz="1000" b="1" dirty="0">
                  <a:solidFill>
                    <a:schemeClr val="bg1"/>
                  </a:solidFill>
                  <a:ea typeface="Arial" charset="0"/>
                  <a:cs typeface="Arial" charset="0"/>
                </a:endParaRPr>
              </a:p>
            </p:txBody>
          </p:sp>
          <p:grpSp>
            <p:nvGrpSpPr>
              <p:cNvPr id="29" name="Group 28"/>
              <p:cNvGrpSpPr/>
              <p:nvPr/>
            </p:nvGrpSpPr>
            <p:grpSpPr>
              <a:xfrm>
                <a:off x="6372200" y="4400085"/>
                <a:ext cx="986878" cy="202182"/>
                <a:chOff x="5868219" y="4773800"/>
                <a:chExt cx="986878" cy="202182"/>
              </a:xfrm>
            </p:grpSpPr>
            <p:pic>
              <p:nvPicPr>
                <p:cNvPr id="30" name="Picture 29"/>
                <p:cNvPicPr>
                  <a:picLocks noChangeAspect="1"/>
                </p:cNvPicPr>
                <p:nvPr/>
              </p:nvPicPr>
              <p:blipFill>
                <a:blip r:embed="rId3"/>
                <a:stretch>
                  <a:fillRect/>
                </a:stretch>
              </p:blipFill>
              <p:spPr>
                <a:xfrm>
                  <a:off x="6372200" y="4773800"/>
                  <a:ext cx="242653" cy="201600"/>
                </a:xfrm>
                <a:prstGeom prst="rect">
                  <a:avLst/>
                </a:prstGeom>
              </p:spPr>
            </p:pic>
            <p:pic>
              <p:nvPicPr>
                <p:cNvPr id="31" name="Picture 4" descr="C:\Users\am384c\Desktop\snapcha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6326" y="4773800"/>
                  <a:ext cx="202181" cy="20218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3497" y="4773800"/>
                  <a:ext cx="201600" cy="201600"/>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8219" y="4778594"/>
                  <a:ext cx="197388" cy="197388"/>
                </a:xfrm>
                <a:prstGeom prst="rect">
                  <a:avLst/>
                </a:prstGeom>
              </p:spPr>
            </p:pic>
          </p:grpSp>
        </p:grpSp>
      </p:grpSp>
    </p:spTree>
    <p:extLst>
      <p:ext uri="{BB962C8B-B14F-4D97-AF65-F5344CB8AC3E}">
        <p14:creationId xmlns:p14="http://schemas.microsoft.com/office/powerpoint/2010/main" val="10890656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p:cNvSpPr/>
          <p:nvPr/>
        </p:nvSpPr>
        <p:spPr bwMode="auto">
          <a:xfrm>
            <a:off x="569976" y="1698550"/>
            <a:ext cx="4358582" cy="4106632"/>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4" name="Title 1"/>
          <p:cNvSpPr txBox="1">
            <a:spLocks/>
          </p:cNvSpPr>
          <p:nvPr/>
        </p:nvSpPr>
        <p:spPr>
          <a:xfrm>
            <a:off x="569976" y="1770560"/>
            <a:ext cx="8467344"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Outline</a:t>
            </a:r>
          </a:p>
        </p:txBody>
      </p:sp>
      <p:sp>
        <p:nvSpPr>
          <p:cNvPr id="15" name="Content Placeholder 2"/>
          <p:cNvSpPr txBox="1">
            <a:spLocks/>
          </p:cNvSpPr>
          <p:nvPr/>
        </p:nvSpPr>
        <p:spPr>
          <a:xfrm>
            <a:off x="569976" y="2346624"/>
            <a:ext cx="3925824" cy="3399835"/>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GB" sz="1600" kern="0" dirty="0">
                <a:solidFill>
                  <a:srgbClr val="002D4A"/>
                </a:solidFill>
              </a:rPr>
              <a:t>Engineering at the University of Glasgow</a:t>
            </a:r>
          </a:p>
          <a:p>
            <a:pPr marL="285750" indent="-285750">
              <a:lnSpc>
                <a:spcPct val="150000"/>
              </a:lnSpc>
              <a:buFont typeface="Arial" panose="020B0604020202020204" pitchFamily="34" charset="0"/>
              <a:buChar char="•"/>
            </a:pPr>
            <a:r>
              <a:rPr lang="en-GB" sz="1600" kern="0">
                <a:solidFill>
                  <a:srgbClr val="002D4A"/>
                </a:solidFill>
              </a:rPr>
              <a:t>Engineering Mathematics</a:t>
            </a:r>
            <a:endParaRPr lang="en-GB" sz="1600" kern="0" dirty="0">
              <a:solidFill>
                <a:srgbClr val="002D4A"/>
              </a:solidFill>
            </a:endParaRPr>
          </a:p>
          <a:p>
            <a:pPr marL="285750" indent="-285750">
              <a:lnSpc>
                <a:spcPct val="150000"/>
              </a:lnSpc>
              <a:buFont typeface="Arial" panose="020B0604020202020204" pitchFamily="34" charset="0"/>
              <a:buChar char="•"/>
            </a:pPr>
            <a:r>
              <a:rPr lang="en-GB" sz="1600" kern="0" dirty="0">
                <a:solidFill>
                  <a:srgbClr val="002D4A"/>
                </a:solidFill>
              </a:rPr>
              <a:t>Developments in Engineering and the Impact on the Teaching of Mathematics</a:t>
            </a:r>
          </a:p>
          <a:p>
            <a:pPr>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1537297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186348"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211668"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Engineering at Glasgow</a:t>
            </a:r>
          </a:p>
        </p:txBody>
      </p:sp>
      <p:sp>
        <p:nvSpPr>
          <p:cNvPr id="7" name="Content Placeholder 2"/>
          <p:cNvSpPr txBox="1">
            <a:spLocks/>
          </p:cNvSpPr>
          <p:nvPr/>
        </p:nvSpPr>
        <p:spPr>
          <a:xfrm>
            <a:off x="682166" y="2346624"/>
            <a:ext cx="8211668" cy="3399835"/>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US" sz="1600" kern="0" dirty="0">
                <a:solidFill>
                  <a:srgbClr val="002D4A"/>
                </a:solidFill>
              </a:rPr>
              <a:t>Unified School of Engineering formed in 2010 from 4 existing departments</a:t>
            </a:r>
          </a:p>
          <a:p>
            <a:pPr marL="285750" indent="-285750">
              <a:lnSpc>
                <a:spcPct val="150000"/>
              </a:lnSpc>
              <a:buFont typeface="Arial" panose="020B0604020202020204" pitchFamily="34" charset="0"/>
              <a:buChar char="•"/>
            </a:pPr>
            <a:r>
              <a:rPr lang="en-US" sz="1600" kern="0" dirty="0">
                <a:solidFill>
                  <a:srgbClr val="002D4A"/>
                </a:solidFill>
              </a:rPr>
              <a:t>4 year BEng, 5 year MEng degree </a:t>
            </a:r>
            <a:r>
              <a:rPr lang="en-GB" sz="1600" kern="0" dirty="0">
                <a:solidFill>
                  <a:srgbClr val="002D4A"/>
                </a:solidFill>
              </a:rPr>
              <a:t>programmes</a:t>
            </a:r>
          </a:p>
          <a:p>
            <a:pPr marL="285750" indent="-285750">
              <a:lnSpc>
                <a:spcPct val="150000"/>
              </a:lnSpc>
              <a:buFont typeface="Arial" panose="020B0604020202020204" pitchFamily="34" charset="0"/>
              <a:buChar char="•"/>
            </a:pPr>
            <a:r>
              <a:rPr lang="en-US" sz="1600" kern="0" dirty="0">
                <a:solidFill>
                  <a:srgbClr val="002D4A"/>
                </a:solidFill>
              </a:rPr>
              <a:t>12 UG degree </a:t>
            </a:r>
            <a:r>
              <a:rPr lang="en-GB" sz="1600" kern="0" dirty="0">
                <a:solidFill>
                  <a:srgbClr val="002D4A"/>
                </a:solidFill>
              </a:rPr>
              <a:t>programmes</a:t>
            </a:r>
            <a:r>
              <a:rPr lang="en-US" sz="1600" kern="0" dirty="0">
                <a:solidFill>
                  <a:srgbClr val="002D4A"/>
                </a:solidFill>
              </a:rPr>
              <a:t> in Aerospace, Biomedical, Civil, Electronics and Electrical and Mechanical Engineering</a:t>
            </a:r>
          </a:p>
          <a:p>
            <a:pPr marL="285750" indent="-285750">
              <a:lnSpc>
                <a:spcPct val="150000"/>
              </a:lnSpc>
              <a:buFont typeface="Arial" panose="020B0604020202020204" pitchFamily="34" charset="0"/>
              <a:buChar char="•"/>
            </a:pPr>
            <a:r>
              <a:rPr lang="en-GB" sz="1600" kern="0" dirty="0">
                <a:solidFill>
                  <a:srgbClr val="002D4A"/>
                </a:solidFill>
              </a:rPr>
              <a:t>Annual intake approximately 400 students to year 1</a:t>
            </a:r>
          </a:p>
          <a:p>
            <a:pPr marL="285750" indent="-285750">
              <a:lnSpc>
                <a:spcPct val="150000"/>
              </a:lnSpc>
              <a:buFont typeface="Arial" panose="020B0604020202020204" pitchFamily="34" charset="0"/>
              <a:buChar char="•"/>
            </a:pPr>
            <a:r>
              <a:rPr lang="en-US" sz="1600" kern="0" dirty="0">
                <a:solidFill>
                  <a:srgbClr val="002D4A"/>
                </a:solidFill>
              </a:rPr>
              <a:t>Major revision of years 1 and 2 (SCFQ levels 7 and 8) commenced in 2012</a:t>
            </a:r>
          </a:p>
          <a:p>
            <a:pPr marL="285750" indent="-285750">
              <a:lnSpc>
                <a:spcPct val="150000"/>
              </a:lnSpc>
              <a:buFont typeface="Arial" panose="020B0604020202020204" pitchFamily="34" charset="0"/>
              <a:buChar char="•"/>
            </a:pPr>
            <a:r>
              <a:rPr lang="en-US" sz="1600" kern="0" dirty="0">
                <a:solidFill>
                  <a:srgbClr val="002D4A"/>
                </a:solidFill>
              </a:rPr>
              <a:t>Number of year 1 courses reduced from 35 to 17.</a:t>
            </a:r>
          </a:p>
          <a:p>
            <a:pPr marL="285750" indent="-285750">
              <a:lnSpc>
                <a:spcPct val="150000"/>
              </a:lnSpc>
              <a:buFont typeface="Arial" panose="020B0604020202020204" pitchFamily="34" charset="0"/>
              <a:buChar char="•"/>
            </a:pPr>
            <a:r>
              <a:rPr lang="en-US" sz="1600" kern="0" dirty="0">
                <a:solidFill>
                  <a:srgbClr val="002D4A"/>
                </a:solidFill>
              </a:rPr>
              <a:t>Maximum class sizes increased from 260 to over 400</a:t>
            </a:r>
          </a:p>
          <a:p>
            <a:pPr marL="285750" indent="-285750">
              <a:lnSpc>
                <a:spcPct val="150000"/>
              </a:lnSpc>
              <a:buFont typeface="Arial" panose="020B0604020202020204" pitchFamily="34" charset="0"/>
              <a:buChar char="•"/>
            </a:pPr>
            <a:r>
              <a:rPr lang="en-US" sz="1600" kern="0" dirty="0">
                <a:solidFill>
                  <a:srgbClr val="002D4A"/>
                </a:solidFill>
              </a:rPr>
              <a:t>7 Large Courses form the core of the curriculum</a:t>
            </a:r>
            <a:endParaRPr lang="en-US" sz="1600" kern="0" dirty="0"/>
          </a:p>
          <a:p>
            <a:pPr>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168038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fade">
                                      <p:cBhvr>
                                        <p:cTn id="23" dur="500"/>
                                        <p:tgtEl>
                                          <p:spTgt spid="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5" end="5"/>
                                            </p:txEl>
                                          </p:spTgt>
                                        </p:tgtEl>
                                        <p:attrNameLst>
                                          <p:attrName>style.visibility</p:attrName>
                                        </p:attrNameLst>
                                      </p:cBhvr>
                                      <p:to>
                                        <p:strVal val="visible"/>
                                      </p:to>
                                    </p:set>
                                    <p:animEffect transition="in" filter="fade">
                                      <p:cBhvr>
                                        <p:cTn id="28" dur="500"/>
                                        <p:tgtEl>
                                          <p:spTgt spid="7">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Effect transition="in" filter="fade">
                                      <p:cBhvr>
                                        <p:cTn id="31" dur="500"/>
                                        <p:tgtEl>
                                          <p:spTgt spid="7">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
                                            <p:txEl>
                                              <p:pRg st="7" end="7"/>
                                            </p:txEl>
                                          </p:spTgt>
                                        </p:tgtEl>
                                        <p:attrNameLst>
                                          <p:attrName>style.visibility</p:attrName>
                                        </p:attrNameLst>
                                      </p:cBhvr>
                                      <p:to>
                                        <p:strVal val="visible"/>
                                      </p:to>
                                    </p:set>
                                    <p:animEffect transition="in" filter="fade">
                                      <p:cBhvr>
                                        <p:cTn id="34"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50"/>
            <a:ext cx="8203601" cy="4845126"/>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228921"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Engineering Mathematics 1</a:t>
            </a:r>
          </a:p>
        </p:txBody>
      </p:sp>
      <p:sp>
        <p:nvSpPr>
          <p:cNvPr id="7" name="Content Placeholder 2"/>
          <p:cNvSpPr txBox="1">
            <a:spLocks/>
          </p:cNvSpPr>
          <p:nvPr/>
        </p:nvSpPr>
        <p:spPr>
          <a:xfrm>
            <a:off x="682166" y="2346624"/>
            <a:ext cx="7970128" cy="419705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US" sz="1600" kern="0" dirty="0">
                <a:solidFill>
                  <a:srgbClr val="002D4A"/>
                </a:solidFill>
              </a:rPr>
              <a:t>Large class (420 students last year)</a:t>
            </a:r>
          </a:p>
          <a:p>
            <a:pPr marL="285750" indent="-285750">
              <a:lnSpc>
                <a:spcPct val="150000"/>
              </a:lnSpc>
              <a:buFont typeface="Arial" panose="020B0604020202020204" pitchFamily="34" charset="0"/>
              <a:buChar char="•"/>
            </a:pPr>
            <a:r>
              <a:rPr lang="en-US" sz="1600" kern="0" dirty="0">
                <a:solidFill>
                  <a:srgbClr val="002D4A"/>
                </a:solidFill>
              </a:rPr>
              <a:t>Taken by all Engineering students</a:t>
            </a:r>
          </a:p>
          <a:p>
            <a:pPr marL="285750" indent="-285750">
              <a:lnSpc>
                <a:spcPct val="150000"/>
              </a:lnSpc>
              <a:buFont typeface="Arial" panose="020B0604020202020204" pitchFamily="34" charset="0"/>
              <a:buChar char="•"/>
            </a:pPr>
            <a:r>
              <a:rPr lang="en-US" sz="1600" kern="0" dirty="0">
                <a:solidFill>
                  <a:srgbClr val="002D4A"/>
                </a:solidFill>
              </a:rPr>
              <a:t>40 credits running in both semesters 1 and 2</a:t>
            </a:r>
          </a:p>
          <a:p>
            <a:pPr marL="285750" indent="-285750">
              <a:lnSpc>
                <a:spcPct val="150000"/>
              </a:lnSpc>
              <a:buFont typeface="Arial" panose="020B0604020202020204" pitchFamily="34" charset="0"/>
              <a:buChar char="•"/>
            </a:pPr>
            <a:r>
              <a:rPr lang="en-US" sz="1600" kern="0" dirty="0">
                <a:solidFill>
                  <a:srgbClr val="002D4A"/>
                </a:solidFill>
              </a:rPr>
              <a:t>Based on “Modern Engineering Mathematics” by Glyn James (Pearson)</a:t>
            </a:r>
          </a:p>
          <a:p>
            <a:pPr marL="285750" indent="-285750">
              <a:lnSpc>
                <a:spcPct val="150000"/>
              </a:lnSpc>
              <a:buFont typeface="Arial" panose="020B0604020202020204" pitchFamily="34" charset="0"/>
              <a:buChar char="•"/>
            </a:pPr>
            <a:r>
              <a:rPr lang="en-US" sz="1600" kern="0" dirty="0">
                <a:solidFill>
                  <a:srgbClr val="002D4A"/>
                </a:solidFill>
              </a:rPr>
              <a:t>Retention focus resulted in an approach to ensure that students have to work from week 1 and develop their sense of belonging (HEA Student Retention and Success Project – What Works? Phase 2)</a:t>
            </a:r>
          </a:p>
          <a:p>
            <a:pPr marL="285750" indent="-285750">
              <a:lnSpc>
                <a:spcPct val="150000"/>
              </a:lnSpc>
              <a:buFont typeface="Arial" panose="020B0604020202020204" pitchFamily="34" charset="0"/>
              <a:buChar char="•"/>
            </a:pPr>
            <a:r>
              <a:rPr lang="en-US" sz="1600" kern="0" dirty="0">
                <a:solidFill>
                  <a:srgbClr val="002D4A"/>
                </a:solidFill>
              </a:rPr>
              <a:t>Key approach is to ensure student engagement and participation by having regular tests throughout the year and exams at the end of both semesters</a:t>
            </a:r>
            <a:r>
              <a:rPr lang="en-US" sz="1600" kern="0" dirty="0"/>
              <a:t>.</a:t>
            </a:r>
          </a:p>
          <a:p>
            <a:pPr marL="285750" indent="-285750">
              <a:lnSpc>
                <a:spcPct val="150000"/>
              </a:lnSpc>
              <a:buFont typeface="Arial" panose="020B0604020202020204" pitchFamily="34" charset="0"/>
              <a:buChar char="•"/>
            </a:pPr>
            <a:r>
              <a:rPr lang="en-US" sz="1600" kern="0" dirty="0"/>
              <a:t>Avoid the “I have nothing to do (hand in) so I will do nothing” approach</a:t>
            </a:r>
          </a:p>
        </p:txBody>
      </p:sp>
    </p:spTree>
    <p:extLst>
      <p:ext uri="{BB962C8B-B14F-4D97-AF65-F5344CB8AC3E}">
        <p14:creationId xmlns:p14="http://schemas.microsoft.com/office/powerpoint/2010/main" val="98111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xEl>
                                              <p:pRg st="5" end="5"/>
                                            </p:txEl>
                                          </p:spTgt>
                                        </p:tgtEl>
                                        <p:attrNameLst>
                                          <p:attrName>style.visibility</p:attrName>
                                        </p:attrNameLst>
                                      </p:cBhvr>
                                      <p:to>
                                        <p:strVal val="visible"/>
                                      </p:to>
                                    </p:set>
                                    <p:animEffect transition="in" filter="fade">
                                      <p:cBhvr>
                                        <p:cTn id="26" dur="500"/>
                                        <p:tgtEl>
                                          <p:spTgt spid="7">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animEffect transition="in" filter="fade">
                                      <p:cBhvr>
                                        <p:cTn id="29"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682166" y="1698550"/>
            <a:ext cx="8203601" cy="4845126"/>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228921"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Course Details</a:t>
            </a:r>
          </a:p>
        </p:txBody>
      </p:sp>
      <p:sp>
        <p:nvSpPr>
          <p:cNvPr id="8" name="Content Placeholder 2"/>
          <p:cNvSpPr txBox="1">
            <a:spLocks/>
          </p:cNvSpPr>
          <p:nvPr/>
        </p:nvSpPr>
        <p:spPr>
          <a:xfrm>
            <a:off x="682165" y="2346624"/>
            <a:ext cx="8203601" cy="419705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GB" sz="1600" kern="0" dirty="0">
                <a:solidFill>
                  <a:srgbClr val="002D4A"/>
                </a:solidFill>
              </a:rPr>
              <a:t>Organised into 6 Blocks of teaching – 3 in each semester</a:t>
            </a:r>
          </a:p>
          <a:p>
            <a:pPr marL="285750" indent="-285750">
              <a:lnSpc>
                <a:spcPct val="150000"/>
              </a:lnSpc>
              <a:buFont typeface="Arial" panose="020B0604020202020204" pitchFamily="34" charset="0"/>
              <a:buChar char="•"/>
            </a:pPr>
            <a:r>
              <a:rPr lang="en-GB" sz="1600" kern="0" dirty="0">
                <a:solidFill>
                  <a:srgbClr val="002D4A"/>
                </a:solidFill>
              </a:rPr>
              <a:t>Each Block has 12 lectures (4 lectures per week – double taught)</a:t>
            </a:r>
          </a:p>
          <a:p>
            <a:pPr marL="285750" indent="-285750">
              <a:lnSpc>
                <a:spcPct val="150000"/>
              </a:lnSpc>
              <a:buFont typeface="Arial" panose="020B0604020202020204" pitchFamily="34" charset="0"/>
              <a:buChar char="•"/>
            </a:pPr>
            <a:r>
              <a:rPr lang="en-GB" sz="1600" kern="0" dirty="0">
                <a:solidFill>
                  <a:srgbClr val="002D4A"/>
                </a:solidFill>
              </a:rPr>
              <a:t>Weekly online homework (Pearson) and tutorial session (20 students, 1 GTA – additional tutorial questions)</a:t>
            </a:r>
          </a:p>
          <a:p>
            <a:pPr marL="285750" indent="-285750">
              <a:lnSpc>
                <a:spcPct val="150000"/>
              </a:lnSpc>
              <a:buFont typeface="Arial" panose="020B0604020202020204" pitchFamily="34" charset="0"/>
              <a:buChar char="•"/>
            </a:pPr>
            <a:r>
              <a:rPr lang="en-GB" sz="1600" kern="0" dirty="0">
                <a:solidFill>
                  <a:srgbClr val="002D4A"/>
                </a:solidFill>
              </a:rPr>
              <a:t>Online End of Block Test (Pearson) at the end of each Block (25% of assessment in total)</a:t>
            </a:r>
          </a:p>
          <a:p>
            <a:pPr marL="285750" indent="-285750">
              <a:lnSpc>
                <a:spcPct val="150000"/>
              </a:lnSpc>
              <a:buFont typeface="Arial" panose="020B0604020202020204" pitchFamily="34" charset="0"/>
              <a:buChar char="•"/>
            </a:pPr>
            <a:r>
              <a:rPr lang="en-GB" sz="1600" kern="0" dirty="0">
                <a:solidFill>
                  <a:srgbClr val="002D4A"/>
                </a:solidFill>
              </a:rPr>
              <a:t>5 100% Tests – tests the fundamentals and compulsory to get 100%</a:t>
            </a:r>
          </a:p>
          <a:p>
            <a:pPr marL="285750" indent="-285750">
              <a:lnSpc>
                <a:spcPct val="150000"/>
              </a:lnSpc>
              <a:buFont typeface="Arial" panose="020B0604020202020204" pitchFamily="34" charset="0"/>
              <a:buChar char="•"/>
            </a:pPr>
            <a:r>
              <a:rPr lang="en-GB" sz="1600" kern="0" dirty="0">
                <a:solidFill>
                  <a:srgbClr val="002D4A"/>
                </a:solidFill>
              </a:rPr>
              <a:t>2 End of semester exams (75% of assessment in total)</a:t>
            </a:r>
          </a:p>
          <a:p>
            <a:pPr marL="285750" indent="-285750">
              <a:lnSpc>
                <a:spcPct val="150000"/>
              </a:lnSpc>
              <a:buFont typeface="Arial" panose="020B0604020202020204" pitchFamily="34" charset="0"/>
              <a:buChar char="•"/>
            </a:pPr>
            <a:r>
              <a:rPr lang="en-GB" sz="1600" kern="0" dirty="0">
                <a:solidFill>
                  <a:srgbClr val="002D4A"/>
                </a:solidFill>
              </a:rPr>
              <a:t>Attendance at all class meetings other than lectures is monitored</a:t>
            </a:r>
          </a:p>
          <a:p>
            <a:pPr marL="285750" indent="-285750">
              <a:lnSpc>
                <a:spcPct val="150000"/>
              </a:lnSpc>
              <a:buFont typeface="Arial" panose="020B0604020202020204" pitchFamily="34" charset="0"/>
              <a:buChar char="•"/>
            </a:pPr>
            <a:r>
              <a:rPr lang="en-GB" sz="1600" kern="0" dirty="0">
                <a:solidFill>
                  <a:srgbClr val="002D4A"/>
                </a:solidFill>
              </a:rPr>
              <a:t>VLE resources (Moodle)</a:t>
            </a:r>
          </a:p>
          <a:p>
            <a:pPr marL="285750" indent="-285750">
              <a:lnSpc>
                <a:spcPct val="150000"/>
              </a:lnSpc>
              <a:buFont typeface="Arial" panose="020B0604020202020204" pitchFamily="34" charset="0"/>
              <a:buChar char="•"/>
            </a:pPr>
            <a:r>
              <a:rPr lang="en-GB" sz="1600" kern="0" dirty="0">
                <a:solidFill>
                  <a:srgbClr val="002D4A"/>
                </a:solidFill>
              </a:rPr>
              <a:t>Maths and Stats Advice (University service)</a:t>
            </a:r>
          </a:p>
          <a:p>
            <a:pPr marL="285750" indent="-285750">
              <a:lnSpc>
                <a:spcPct val="150000"/>
              </a:lnSpc>
              <a:buFont typeface="Arial" panose="020B0604020202020204" pitchFamily="34" charset="0"/>
              <a:buChar char="•"/>
            </a:pPr>
            <a:endParaRPr lang="en-GB" sz="1600" kern="0" dirty="0">
              <a:solidFill>
                <a:srgbClr val="002D4A"/>
              </a:solidFill>
            </a:endParaRPr>
          </a:p>
          <a:p>
            <a:endParaRPr lang="en-GB" sz="1600" kern="0" dirty="0"/>
          </a:p>
          <a:p>
            <a:pPr>
              <a:buFont typeface="Arial" panose="020B0604020202020204" pitchFamily="34" charset="0"/>
              <a:buChar char="•"/>
            </a:pPr>
            <a:endParaRPr lang="en-GB" sz="1600" kern="0" dirty="0"/>
          </a:p>
        </p:txBody>
      </p:sp>
    </p:spTree>
    <p:extLst>
      <p:ext uri="{BB962C8B-B14F-4D97-AF65-F5344CB8AC3E}">
        <p14:creationId xmlns:p14="http://schemas.microsoft.com/office/powerpoint/2010/main" val="13463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fade">
                                      <p:cBhvr>
                                        <p:cTn id="18" dur="500"/>
                                        <p:tgtEl>
                                          <p:spTgt spid="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fade">
                                      <p:cBhvr>
                                        <p:cTn id="26" dur="500"/>
                                        <p:tgtEl>
                                          <p:spTgt spid="8">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animEffect transition="in" filter="fade">
                                      <p:cBhvr>
                                        <p:cTn id="29" dur="500"/>
                                        <p:tgtEl>
                                          <p:spTgt spid="8">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xEl>
                                              <p:pRg st="7" end="7"/>
                                            </p:txEl>
                                          </p:spTgt>
                                        </p:tgtEl>
                                        <p:attrNameLst>
                                          <p:attrName>style.visibility</p:attrName>
                                        </p:attrNameLst>
                                      </p:cBhvr>
                                      <p:to>
                                        <p:strVal val="visible"/>
                                      </p:to>
                                    </p:set>
                                    <p:animEffect transition="in" filter="fade">
                                      <p:cBhvr>
                                        <p:cTn id="34" dur="500"/>
                                        <p:tgtEl>
                                          <p:spTgt spid="8">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fade">
                                      <p:cBhvr>
                                        <p:cTn id="3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212227"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237547"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Pearson on MyMathLab System</a:t>
            </a:r>
          </a:p>
        </p:txBody>
      </p:sp>
      <p:sp>
        <p:nvSpPr>
          <p:cNvPr id="8" name="Content Placeholder 2"/>
          <p:cNvSpPr txBox="1">
            <a:spLocks/>
          </p:cNvSpPr>
          <p:nvPr/>
        </p:nvSpPr>
        <p:spPr>
          <a:xfrm>
            <a:off x="682166" y="2346624"/>
            <a:ext cx="7952876" cy="3399835"/>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buFont typeface="Arial" panose="020B0604020202020204" pitchFamily="34" charset="0"/>
              <a:buChar char="•"/>
            </a:pPr>
            <a:r>
              <a:rPr lang="en-US" sz="1600" kern="0" dirty="0">
                <a:solidFill>
                  <a:srgbClr val="002D4A"/>
                </a:solidFill>
              </a:rPr>
              <a:t>Weekly Homework set – dates for completion are identified but deadlines are not enforced and it is wholly formative</a:t>
            </a:r>
          </a:p>
          <a:p>
            <a:pPr marL="285750" indent="-285750">
              <a:lnSpc>
                <a:spcPct val="150000"/>
              </a:lnSpc>
              <a:buFont typeface="Arial" panose="020B0604020202020204" pitchFamily="34" charset="0"/>
              <a:buChar char="•"/>
            </a:pPr>
            <a:r>
              <a:rPr lang="en-US" sz="1600" kern="0" dirty="0">
                <a:solidFill>
                  <a:srgbClr val="002D4A"/>
                </a:solidFill>
              </a:rPr>
              <a:t>Next homework becomes visible the week before it is due</a:t>
            </a:r>
          </a:p>
          <a:p>
            <a:pPr marL="285750" indent="-285750">
              <a:lnSpc>
                <a:spcPct val="150000"/>
              </a:lnSpc>
              <a:buFont typeface="Arial" panose="020B0604020202020204" pitchFamily="34" charset="0"/>
              <a:buChar char="•"/>
            </a:pPr>
            <a:r>
              <a:rPr lang="en-US" sz="1600" kern="0" dirty="0">
                <a:solidFill>
                  <a:srgbClr val="002D4A"/>
                </a:solidFill>
              </a:rPr>
              <a:t>End of Block Tests become available from 6 am to 10 pm on test day and students have to find 1 hour to complete the test</a:t>
            </a:r>
          </a:p>
          <a:p>
            <a:pPr marL="285750" indent="-285750">
              <a:lnSpc>
                <a:spcPct val="150000"/>
              </a:lnSpc>
              <a:buFont typeface="Arial" panose="020B0604020202020204" pitchFamily="34" charset="0"/>
              <a:buChar char="•"/>
            </a:pPr>
            <a:r>
              <a:rPr lang="en-US" sz="1600" kern="0" dirty="0">
                <a:solidFill>
                  <a:srgbClr val="002D4A"/>
                </a:solidFill>
              </a:rPr>
              <a:t>Mark for test available immediately</a:t>
            </a:r>
          </a:p>
          <a:p>
            <a:pPr marL="285750" indent="-285750">
              <a:lnSpc>
                <a:spcPct val="150000"/>
              </a:lnSpc>
              <a:buFont typeface="Arial" panose="020B0604020202020204" pitchFamily="34" charset="0"/>
              <a:buChar char="•"/>
            </a:pPr>
            <a:r>
              <a:rPr lang="en-US" sz="1600" kern="0" dirty="0">
                <a:solidFill>
                  <a:srgbClr val="002D4A"/>
                </a:solidFill>
              </a:rPr>
              <a:t>Test feedback and review of questions available after the end of the test for all students</a:t>
            </a: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17956067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194974"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8220294"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Advantages</a:t>
            </a:r>
          </a:p>
        </p:txBody>
      </p:sp>
      <p:sp>
        <p:nvSpPr>
          <p:cNvPr id="8" name="Content Placeholder 2"/>
          <p:cNvSpPr txBox="1">
            <a:spLocks/>
          </p:cNvSpPr>
          <p:nvPr/>
        </p:nvSpPr>
        <p:spPr>
          <a:xfrm>
            <a:off x="682166" y="2346624"/>
            <a:ext cx="7978755" cy="391156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US" sz="1600" kern="0" dirty="0">
                <a:solidFill>
                  <a:srgbClr val="002D4A"/>
                </a:solidFill>
              </a:rPr>
              <a:t>Closely linked with course textbook – required </a:t>
            </a:r>
            <a:r>
              <a:rPr lang="en-US" sz="1600" kern="0" dirty="0" smtClean="0">
                <a:solidFill>
                  <a:srgbClr val="002D4A"/>
                </a:solidFill>
              </a:rPr>
              <a:t>purchase</a:t>
            </a:r>
          </a:p>
          <a:p>
            <a:pPr marL="285750" indent="-285750">
              <a:lnSpc>
                <a:spcPct val="150000"/>
              </a:lnSpc>
              <a:buFont typeface="Arial" panose="020B0604020202020204" pitchFamily="34" charset="0"/>
              <a:buChar char="•"/>
            </a:pPr>
            <a:r>
              <a:rPr lang="en-US" sz="1600" kern="0" dirty="0" smtClean="0">
                <a:solidFill>
                  <a:srgbClr val="002D4A"/>
                </a:solidFill>
              </a:rPr>
              <a:t>Student get access to an e-copy of the course textbook</a:t>
            </a:r>
            <a:endParaRPr lang="en-US" sz="1600" kern="0" dirty="0">
              <a:solidFill>
                <a:srgbClr val="002D4A"/>
              </a:solidFill>
            </a:endParaRPr>
          </a:p>
          <a:p>
            <a:pPr marL="285750" indent="-285750">
              <a:lnSpc>
                <a:spcPct val="150000"/>
              </a:lnSpc>
              <a:buFont typeface="Arial" panose="020B0604020202020204" pitchFamily="34" charset="0"/>
              <a:buChar char="•"/>
            </a:pPr>
            <a:r>
              <a:rPr lang="en-US" sz="1600" kern="0" dirty="0">
                <a:solidFill>
                  <a:srgbClr val="002D4A"/>
                </a:solidFill>
              </a:rPr>
              <a:t>Easy to set homework from the textbook and students get instant feedback</a:t>
            </a:r>
          </a:p>
          <a:p>
            <a:pPr marL="285750" indent="-285750">
              <a:lnSpc>
                <a:spcPct val="150000"/>
              </a:lnSpc>
              <a:buFont typeface="Arial" charset="0"/>
              <a:buChar char="•"/>
            </a:pPr>
            <a:r>
              <a:rPr lang="en-US" sz="1600" kern="0" dirty="0">
                <a:solidFill>
                  <a:srgbClr val="002D4A"/>
                </a:solidFill>
              </a:rPr>
              <a:t>End of Block tests are in the same environment</a:t>
            </a:r>
          </a:p>
          <a:p>
            <a:pPr marL="285750" indent="-285750">
              <a:lnSpc>
                <a:spcPct val="150000"/>
              </a:lnSpc>
              <a:buFont typeface="Arial" charset="0"/>
              <a:buChar char="•"/>
            </a:pPr>
            <a:r>
              <a:rPr lang="en-US" sz="1600" kern="0" dirty="0">
                <a:solidFill>
                  <a:srgbClr val="002D4A"/>
                </a:solidFill>
              </a:rPr>
              <a:t>Tests randomize order of questions and parameters</a:t>
            </a:r>
          </a:p>
          <a:p>
            <a:pPr marL="285750" indent="-285750">
              <a:lnSpc>
                <a:spcPct val="150000"/>
              </a:lnSpc>
              <a:buFont typeface="Arial" charset="0"/>
              <a:buChar char="•"/>
            </a:pPr>
            <a:r>
              <a:rPr lang="en-US" sz="1600" kern="0" dirty="0">
                <a:solidFill>
                  <a:srgbClr val="002D4A"/>
                </a:solidFill>
              </a:rPr>
              <a:t>Tests can be set to be open for a period of time with a limit on the length of time a student can take, e.g., open from 6 am to 10 pm, limit of 1 hour</a:t>
            </a:r>
          </a:p>
          <a:p>
            <a:pPr marL="285750" indent="-285750">
              <a:lnSpc>
                <a:spcPct val="150000"/>
              </a:lnSpc>
              <a:buFont typeface="Arial" charset="0"/>
              <a:buChar char="•"/>
            </a:pPr>
            <a:r>
              <a:rPr lang="en-US" sz="1600" kern="0" dirty="0">
                <a:solidFill>
                  <a:srgbClr val="002D4A"/>
                </a:solidFill>
              </a:rPr>
              <a:t>Lecturer can get an overall view of student engagement and participation</a:t>
            </a:r>
          </a:p>
          <a:p>
            <a:pPr marL="285750" indent="-285750">
              <a:lnSpc>
                <a:spcPct val="150000"/>
              </a:lnSpc>
              <a:buFont typeface="Arial" charset="0"/>
              <a:buChar char="•"/>
            </a:pPr>
            <a:r>
              <a:rPr lang="en-US" sz="1600" kern="0" dirty="0">
                <a:solidFill>
                  <a:srgbClr val="002D4A"/>
                </a:solidFill>
              </a:rPr>
              <a:t>Students seem to like it</a:t>
            </a:r>
          </a:p>
          <a:p>
            <a:pPr marL="285750" indent="-285750">
              <a:buFont typeface="Arial" charset="0"/>
              <a:buChar char="•"/>
            </a:pPr>
            <a:endParaRPr lang="en-US" sz="1600" kern="0" dirty="0">
              <a:solidFill>
                <a:srgbClr val="002D4A"/>
              </a:solidFill>
            </a:endParaRPr>
          </a:p>
          <a:p>
            <a:pPr marL="285750" indent="-285750">
              <a:buFont typeface="Arial" charset="0"/>
              <a:buChar char="•"/>
            </a:pPr>
            <a:endParaRPr lang="en-US" sz="1600" kern="0" dirty="0">
              <a:solidFill>
                <a:srgbClr val="002D4A"/>
              </a:solidFill>
            </a:endParaRPr>
          </a:p>
          <a:p>
            <a:endParaRPr lang="en-US" sz="1600" kern="0" dirty="0"/>
          </a:p>
          <a:p>
            <a:pPr>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p:spTree>
    <p:extLst>
      <p:ext uri="{BB962C8B-B14F-4D97-AF65-F5344CB8AC3E}">
        <p14:creationId xmlns:p14="http://schemas.microsoft.com/office/powerpoint/2010/main" val="15751277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220854"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682166" y="1698552"/>
            <a:ext cx="3744417"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Disadvantages</a:t>
            </a: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682166" y="2346624"/>
                <a:ext cx="7987381" cy="3399835"/>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US" sz="1600" kern="0" dirty="0">
                    <a:solidFill>
                      <a:srgbClr val="002D4A"/>
                    </a:solidFill>
                  </a:rPr>
                  <a:t>Closely linked with course textbook – required purchase</a:t>
                </a:r>
              </a:p>
              <a:p>
                <a:pPr marL="285750" indent="-285750">
                  <a:lnSpc>
                    <a:spcPct val="150000"/>
                  </a:lnSpc>
                  <a:buFont typeface="Arial" panose="020B0604020202020204" pitchFamily="34" charset="0"/>
                  <a:buChar char="•"/>
                </a:pPr>
                <a:r>
                  <a:rPr lang="en-US" sz="1600" kern="0" dirty="0">
                    <a:solidFill>
                      <a:srgbClr val="002D4A"/>
                    </a:solidFill>
                  </a:rPr>
                  <a:t>Repeat students have to purchase access again</a:t>
                </a:r>
              </a:p>
              <a:p>
                <a:pPr marL="285750" indent="-285750">
                  <a:lnSpc>
                    <a:spcPct val="150000"/>
                  </a:lnSpc>
                  <a:buFont typeface="Arial" panose="020B0604020202020204" pitchFamily="34" charset="0"/>
                  <a:buChar char="•"/>
                </a:pPr>
                <a:r>
                  <a:rPr lang="en-US" sz="1600" kern="0" dirty="0">
                    <a:solidFill>
                      <a:srgbClr val="002D4A"/>
                    </a:solidFill>
                  </a:rPr>
                  <a:t>Interface is a not great – numerical or pattern matching not mathematical equivalence</a:t>
                </a:r>
              </a:p>
              <a:p>
                <a:pPr marL="285750" indent="-285750">
                  <a:lnSpc>
                    <a:spcPct val="150000"/>
                  </a:lnSpc>
                  <a:buFont typeface="Arial" panose="020B0604020202020204" pitchFamily="34" charset="0"/>
                  <a:buChar char="•"/>
                </a:pPr>
                <a:r>
                  <a:rPr lang="en-US" sz="1600" kern="0" dirty="0">
                    <a:solidFill>
                      <a:srgbClr val="002D4A"/>
                    </a:solidFill>
                  </a:rPr>
                  <a:t>Inconsistency in the way answers must be entered</a:t>
                </a:r>
              </a:p>
              <a:p>
                <a:pPr marL="285750" indent="-285750">
                  <a:lnSpc>
                    <a:spcPct val="150000"/>
                  </a:lnSpc>
                  <a:buFont typeface="Arial" charset="0"/>
                  <a:buChar char="•"/>
                </a:pPr>
                <a:r>
                  <a:rPr lang="en-US" sz="1600" kern="0" dirty="0">
                    <a:solidFill>
                      <a:srgbClr val="002D4A"/>
                    </a:solidFill>
                  </a:rPr>
                  <a:t>Some errors e.g., </a:t>
                </a:r>
                <a14:m>
                  <m:oMath xmlns:m="http://schemas.openxmlformats.org/officeDocument/2006/math">
                    <m:nary>
                      <m:naryPr>
                        <m:limLoc m:val="undOvr"/>
                        <m:subHide m:val="on"/>
                        <m:supHide m:val="on"/>
                        <m:ctrlPr>
                          <a:rPr lang="en-US" sz="1600" i="1" kern="0" smtClean="0">
                            <a:solidFill>
                              <a:srgbClr val="002D4A"/>
                            </a:solidFill>
                            <a:latin typeface="Cambria Math"/>
                          </a:rPr>
                        </m:ctrlPr>
                      </m:naryPr>
                      <m:sub/>
                      <m:sup/>
                      <m:e>
                        <m:f>
                          <m:fPr>
                            <m:ctrlPr>
                              <a:rPr lang="en-US" sz="1600" i="1" kern="0" smtClean="0">
                                <a:solidFill>
                                  <a:srgbClr val="002D4A"/>
                                </a:solidFill>
                                <a:latin typeface="Cambria Math"/>
                              </a:rPr>
                            </m:ctrlPr>
                          </m:fPr>
                          <m:num>
                            <m:r>
                              <a:rPr lang="en-GB" sz="1600" b="0" i="1" kern="0" smtClean="0">
                                <a:solidFill>
                                  <a:srgbClr val="002D4A"/>
                                </a:solidFill>
                                <a:latin typeface="Cambria Math" panose="02040503050406030204" pitchFamily="18" charset="0"/>
                              </a:rPr>
                              <m:t>1</m:t>
                            </m:r>
                          </m:num>
                          <m:den>
                            <m:r>
                              <a:rPr lang="en-GB" sz="1600" b="0" i="1" kern="0" smtClean="0">
                                <a:solidFill>
                                  <a:srgbClr val="002D4A"/>
                                </a:solidFill>
                                <a:latin typeface="Cambria Math" panose="02040503050406030204" pitchFamily="18" charset="0"/>
                              </a:rPr>
                              <m:t>𝑥</m:t>
                            </m:r>
                            <m:r>
                              <a:rPr lang="en-GB" sz="1600" b="0" i="1" kern="0" smtClean="0">
                                <a:solidFill>
                                  <a:srgbClr val="002D4A"/>
                                </a:solidFill>
                                <a:latin typeface="Cambria Math" panose="02040503050406030204" pitchFamily="18" charset="0"/>
                              </a:rPr>
                              <m:t>+1</m:t>
                            </m:r>
                          </m:den>
                        </m:f>
                        <m:r>
                          <a:rPr lang="en-GB" sz="1600" b="0" i="1" kern="0" smtClean="0">
                            <a:solidFill>
                              <a:srgbClr val="002D4A"/>
                            </a:solidFill>
                            <a:latin typeface="Cambria Math" panose="02040503050406030204" pitchFamily="18" charset="0"/>
                          </a:rPr>
                          <m:t>𝑑𝑥</m:t>
                        </m:r>
                      </m:e>
                    </m:nary>
                    <m:r>
                      <a:rPr lang="en-GB" sz="1600" i="1" kern="0">
                        <a:solidFill>
                          <a:srgbClr val="002D4A"/>
                        </a:solidFill>
                        <a:latin typeface="Cambria Math" panose="02040503050406030204" pitchFamily="18" charset="0"/>
                      </a:rPr>
                      <m:t>=</m:t>
                    </m:r>
                    <m:func>
                      <m:funcPr>
                        <m:ctrlPr>
                          <a:rPr lang="en-GB" sz="1600" i="1" kern="0">
                            <a:solidFill>
                              <a:srgbClr val="002D4A"/>
                            </a:solidFill>
                            <a:latin typeface="Cambria Math"/>
                          </a:rPr>
                        </m:ctrlPr>
                      </m:funcPr>
                      <m:fName>
                        <m:r>
                          <m:rPr>
                            <m:sty m:val="p"/>
                          </m:rPr>
                          <a:rPr lang="en-GB" sz="1600" kern="0">
                            <a:solidFill>
                              <a:srgbClr val="002D4A"/>
                            </a:solidFill>
                            <a:latin typeface="Cambria Math" panose="02040503050406030204" pitchFamily="18" charset="0"/>
                          </a:rPr>
                          <m:t>ln</m:t>
                        </m:r>
                      </m:fName>
                      <m:e>
                        <m:d>
                          <m:dPr>
                            <m:begChr m:val="|"/>
                            <m:endChr m:val="|"/>
                            <m:ctrlPr>
                              <a:rPr lang="en-GB" sz="1600" i="1" kern="0">
                                <a:solidFill>
                                  <a:srgbClr val="002D4A"/>
                                </a:solidFill>
                                <a:latin typeface="Cambria Math"/>
                              </a:rPr>
                            </m:ctrlPr>
                          </m:dPr>
                          <m:e>
                            <m:r>
                              <a:rPr lang="en-GB" sz="1600" i="1" kern="0">
                                <a:solidFill>
                                  <a:srgbClr val="002D4A"/>
                                </a:solidFill>
                                <a:latin typeface="Cambria Math" panose="02040503050406030204" pitchFamily="18" charset="0"/>
                              </a:rPr>
                              <m:t>𝑥</m:t>
                            </m:r>
                            <m:r>
                              <a:rPr lang="en-GB" sz="1600" i="1" kern="0">
                                <a:solidFill>
                                  <a:srgbClr val="002D4A"/>
                                </a:solidFill>
                                <a:latin typeface="Cambria Math" panose="02040503050406030204" pitchFamily="18" charset="0"/>
                              </a:rPr>
                              <m:t>+1</m:t>
                            </m:r>
                          </m:e>
                        </m:d>
                      </m:e>
                    </m:func>
                    <m:r>
                      <a:rPr lang="en-GB" sz="1600" b="0" i="0" kern="0" smtClean="0">
                        <a:solidFill>
                          <a:srgbClr val="002D4A"/>
                        </a:solidFill>
                        <a:latin typeface="Cambria Math" panose="02040503050406030204" pitchFamily="18" charset="0"/>
                      </a:rPr>
                      <m:t>+</m:t>
                    </m:r>
                    <m:r>
                      <m:rPr>
                        <m:sty m:val="p"/>
                      </m:rPr>
                      <a:rPr lang="en-GB" sz="1600" b="0" i="0" kern="0" smtClean="0">
                        <a:solidFill>
                          <a:srgbClr val="002D4A"/>
                        </a:solidFill>
                        <a:latin typeface="Cambria Math" panose="02040503050406030204" pitchFamily="18" charset="0"/>
                      </a:rPr>
                      <m:t>c</m:t>
                    </m:r>
                  </m:oMath>
                </a14:m>
                <a:r>
                  <a:rPr lang="en-US" sz="1600" kern="0" dirty="0">
                    <a:solidFill>
                      <a:srgbClr val="002D4A"/>
                    </a:solidFill>
                  </a:rPr>
                  <a:t> marked as wrong, and other IT problems</a:t>
                </a:r>
              </a:p>
              <a:p>
                <a:pPr marL="285750" indent="-285750">
                  <a:lnSpc>
                    <a:spcPct val="150000"/>
                  </a:lnSpc>
                  <a:buFont typeface="Arial" charset="0"/>
                  <a:buChar char="•"/>
                </a:pPr>
                <a:r>
                  <a:rPr lang="en-US" sz="1600" kern="0" dirty="0">
                    <a:solidFill>
                      <a:srgbClr val="002D4A"/>
                    </a:solidFill>
                  </a:rPr>
                  <a:t>Students request review of grading … mostly errors in entering answers</a:t>
                </a:r>
              </a:p>
              <a:p>
                <a:pPr marL="285750" indent="-285750">
                  <a:lnSpc>
                    <a:spcPct val="150000"/>
                  </a:lnSpc>
                  <a:buFont typeface="Arial" charset="0"/>
                  <a:buChar char="•"/>
                </a:pPr>
                <a:r>
                  <a:rPr lang="en-US" sz="1600" kern="0" dirty="0">
                    <a:solidFill>
                      <a:srgbClr val="002D4A"/>
                    </a:solidFill>
                  </a:rPr>
                  <a:t>Examples and tests are a bit too easy</a:t>
                </a:r>
              </a:p>
              <a:p>
                <a:pPr marL="285750" indent="-285750">
                  <a:lnSpc>
                    <a:spcPct val="150000"/>
                  </a:lnSpc>
                  <a:buFont typeface="Arial" charset="0"/>
                  <a:buChar char="•"/>
                </a:pPr>
                <a:r>
                  <a:rPr lang="en-US" sz="1600" kern="0" dirty="0">
                    <a:solidFill>
                      <a:srgbClr val="002D4A"/>
                    </a:solidFill>
                  </a:rPr>
                  <a:t>Need to enforce rules to be able to link to student registration number (can be linked to a VLE but not used)</a:t>
                </a:r>
              </a:p>
              <a:p>
                <a:endParaRPr lang="en-US" sz="1600" kern="0" dirty="0"/>
              </a:p>
              <a:p>
                <a:pPr>
                  <a:buFont typeface="Arial" panose="020B0604020202020204" pitchFamily="34" charset="0"/>
                  <a:buChar char="•"/>
                </a:pPr>
                <a:endParaRPr lang="en-US" sz="1600" kern="0" dirty="0"/>
              </a:p>
              <a:p>
                <a:pPr>
                  <a:buFont typeface="Arial" panose="020B0604020202020204" pitchFamily="34" charset="0"/>
                  <a:buChar char="•"/>
                </a:pPr>
                <a:endParaRPr lang="en-US" sz="1600" kern="0" dirty="0"/>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682166" y="2346624"/>
                <a:ext cx="7987381" cy="3399835"/>
              </a:xfrm>
              <a:prstGeom prst="rect">
                <a:avLst/>
              </a:prstGeom>
              <a:blipFill>
                <a:blip r:embed="rId3"/>
                <a:stretch>
                  <a:fillRect l="-305" r="-153" b="-15591"/>
                </a:stretch>
              </a:blipFill>
            </p:spPr>
            <p:txBody>
              <a:bodyPr/>
              <a:lstStyle/>
              <a:p>
                <a:r>
                  <a:rPr lang="en-GB">
                    <a:noFill/>
                  </a:rPr>
                  <a:t> </a:t>
                </a:r>
              </a:p>
            </p:txBody>
          </p:sp>
        </mc:Fallback>
      </mc:AlternateContent>
    </p:spTree>
    <p:extLst>
      <p:ext uri="{BB962C8B-B14F-4D97-AF65-F5344CB8AC3E}">
        <p14:creationId xmlns:p14="http://schemas.microsoft.com/office/powerpoint/2010/main" val="10031135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bwMode="auto">
          <a:xfrm>
            <a:off x="707486" y="1698549"/>
            <a:ext cx="8003377" cy="455963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Title 1"/>
          <p:cNvSpPr txBox="1">
            <a:spLocks/>
          </p:cNvSpPr>
          <p:nvPr/>
        </p:nvSpPr>
        <p:spPr>
          <a:xfrm>
            <a:off x="707486" y="1698552"/>
            <a:ext cx="8003377" cy="504055"/>
          </a:xfrm>
          <a:prstGeom prst="rect">
            <a:avLst/>
          </a:prstGeom>
        </p:spPr>
        <p:txBody>
          <a:bodyPr/>
          <a:lstStyle>
            <a:lvl1pPr algn="l" rtl="0" eaLnBrk="1" fontAlgn="base" hangingPunct="1">
              <a:lnSpc>
                <a:spcPct val="90000"/>
              </a:lnSpc>
              <a:spcBef>
                <a:spcPct val="0"/>
              </a:spcBef>
              <a:spcAft>
                <a:spcPct val="0"/>
              </a:spcAft>
              <a:defRPr sz="3600" b="1" spc="-10">
                <a:solidFill>
                  <a:srgbClr val="483F6A"/>
                </a:solidFill>
                <a:latin typeface="Times New Roman"/>
                <a:ea typeface="+mj-ea"/>
                <a:cs typeface="Times New Roman"/>
              </a:defRPr>
            </a:lvl1pPr>
            <a:lvl2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2pPr>
            <a:lvl3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3pPr>
            <a:lvl4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4pPr>
            <a:lvl5pPr algn="l" rtl="0" eaLnBrk="1" fontAlgn="base" hangingPunct="1">
              <a:lnSpc>
                <a:spcPct val="90000"/>
              </a:lnSpc>
              <a:spcBef>
                <a:spcPct val="0"/>
              </a:spcBef>
              <a:spcAft>
                <a:spcPct val="0"/>
              </a:spcAft>
              <a:defRPr sz="2800" b="1">
                <a:solidFill>
                  <a:srgbClr val="483F6A"/>
                </a:solidFill>
                <a:latin typeface="Times New Roman" charset="0"/>
                <a:ea typeface="ＭＳ Ｐゴシック" charset="-128"/>
                <a:cs typeface="Times New Roman" pitchFamily="18" charset="0"/>
              </a:defRPr>
            </a:lvl5pPr>
            <a:lvl6pPr marL="45721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6pPr>
            <a:lvl7pPr marL="91443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7pPr>
            <a:lvl8pPr marL="1371645"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8pPr>
            <a:lvl9pPr marL="1828861" algn="l" rtl="0" eaLnBrk="1" fontAlgn="base" hangingPunct="1">
              <a:spcBef>
                <a:spcPct val="0"/>
              </a:spcBef>
              <a:spcAft>
                <a:spcPct val="0"/>
              </a:spcAft>
              <a:defRPr sz="2800" b="1">
                <a:solidFill>
                  <a:srgbClr val="00213B"/>
                </a:solidFill>
                <a:latin typeface="Arial" charset="0"/>
                <a:ea typeface="ＭＳ Ｐゴシック" charset="-128"/>
                <a:cs typeface="ＭＳ Ｐゴシック" charset="-128"/>
              </a:defRPr>
            </a:lvl9pPr>
          </a:lstStyle>
          <a:p>
            <a:r>
              <a:rPr lang="en-US" sz="2400" kern="0" dirty="0">
                <a:solidFill>
                  <a:srgbClr val="003560"/>
                </a:solidFill>
                <a:latin typeface="Arial" charset="0"/>
                <a:ea typeface="Arial" charset="0"/>
                <a:cs typeface="Arial" charset="0"/>
              </a:rPr>
              <a:t>Tutorials</a:t>
            </a:r>
          </a:p>
        </p:txBody>
      </p:sp>
      <p:sp>
        <p:nvSpPr>
          <p:cNvPr id="7" name="Content Placeholder 2"/>
          <p:cNvSpPr txBox="1">
            <a:spLocks/>
          </p:cNvSpPr>
          <p:nvPr/>
        </p:nvSpPr>
        <p:spPr>
          <a:xfrm>
            <a:off x="707486" y="2346624"/>
            <a:ext cx="8003377" cy="3911562"/>
          </a:xfrm>
          <a:prstGeom prst="rect">
            <a:avLst/>
          </a:prstGeom>
        </p:spPr>
        <p:txBody>
          <a:bodyPr/>
          <a:lstStyle>
            <a:lvl1pPr marL="0" indent="0" algn="l" rtl="0" eaLnBrk="1" fontAlgn="base" hangingPunct="1">
              <a:spcBef>
                <a:spcPct val="20000"/>
              </a:spcBef>
              <a:spcAft>
                <a:spcPct val="0"/>
              </a:spcAft>
              <a:buNone/>
              <a:defRPr sz="1800" spc="-30">
                <a:solidFill>
                  <a:srgbClr val="4F5961"/>
                </a:solidFill>
                <a:latin typeface="+mn-lt"/>
                <a:ea typeface="+mn-ea"/>
                <a:cs typeface="+mn-cs"/>
              </a:defRPr>
            </a:lvl1pPr>
            <a:lvl2pPr marL="457215" indent="0" algn="ctr" rtl="0" eaLnBrk="1" fontAlgn="base" hangingPunct="1">
              <a:spcBef>
                <a:spcPct val="20000"/>
              </a:spcBef>
              <a:spcAft>
                <a:spcPct val="0"/>
              </a:spcAft>
              <a:buNone/>
              <a:defRPr sz="1200">
                <a:solidFill>
                  <a:srgbClr val="00213B"/>
                </a:solidFill>
                <a:latin typeface="+mn-lt"/>
                <a:ea typeface="+mn-ea"/>
                <a:cs typeface="ＭＳ Ｐゴシック" charset="0"/>
              </a:defRPr>
            </a:lvl2pPr>
            <a:lvl3pPr marL="914431" indent="0" algn="ctr" rtl="0" eaLnBrk="1" fontAlgn="base" hangingPunct="1">
              <a:spcBef>
                <a:spcPct val="20000"/>
              </a:spcBef>
              <a:spcAft>
                <a:spcPct val="0"/>
              </a:spcAft>
              <a:buNone/>
              <a:defRPr sz="1200" b="1">
                <a:solidFill>
                  <a:srgbClr val="00213B"/>
                </a:solidFill>
                <a:latin typeface="+mn-lt"/>
                <a:ea typeface="+mn-ea"/>
                <a:cs typeface="ＭＳ Ｐゴシック" charset="0"/>
              </a:defRPr>
            </a:lvl3pPr>
            <a:lvl4pPr marL="1371645" indent="0" algn="ctr" rtl="0" eaLnBrk="1" fontAlgn="base" hangingPunct="1">
              <a:spcBef>
                <a:spcPct val="20000"/>
              </a:spcBef>
              <a:spcAft>
                <a:spcPct val="0"/>
              </a:spcAft>
              <a:buNone/>
              <a:defRPr sz="1200">
                <a:solidFill>
                  <a:srgbClr val="00213B"/>
                </a:solidFill>
                <a:latin typeface="+mn-lt"/>
                <a:ea typeface="+mn-ea"/>
                <a:cs typeface="ＭＳ Ｐゴシック" charset="0"/>
              </a:defRPr>
            </a:lvl4pPr>
            <a:lvl5pPr marL="1828861" indent="0" algn="ctr" rtl="0" eaLnBrk="1" fontAlgn="base" hangingPunct="1">
              <a:spcBef>
                <a:spcPct val="20000"/>
              </a:spcBef>
              <a:spcAft>
                <a:spcPct val="0"/>
              </a:spcAft>
              <a:buNone/>
              <a:defRPr sz="1200">
                <a:solidFill>
                  <a:srgbClr val="00213B"/>
                </a:solidFill>
                <a:latin typeface="+mn-lt"/>
                <a:ea typeface="+mn-ea"/>
                <a:cs typeface="ＭＳ Ｐゴシック" charset="0"/>
              </a:defRPr>
            </a:lvl5pPr>
            <a:lvl6pPr marL="2286076" indent="0" algn="ctr" rtl="0" eaLnBrk="1" fontAlgn="base" hangingPunct="1">
              <a:spcBef>
                <a:spcPct val="20000"/>
              </a:spcBef>
              <a:spcAft>
                <a:spcPct val="0"/>
              </a:spcAft>
              <a:buNone/>
              <a:defRPr sz="1600">
                <a:solidFill>
                  <a:srgbClr val="00213B"/>
                </a:solidFill>
                <a:latin typeface="+mn-lt"/>
                <a:ea typeface="+mn-ea"/>
              </a:defRPr>
            </a:lvl6pPr>
            <a:lvl7pPr marL="2743292" indent="0" algn="ctr" rtl="0" eaLnBrk="1" fontAlgn="base" hangingPunct="1">
              <a:spcBef>
                <a:spcPct val="20000"/>
              </a:spcBef>
              <a:spcAft>
                <a:spcPct val="0"/>
              </a:spcAft>
              <a:buNone/>
              <a:defRPr sz="1600">
                <a:solidFill>
                  <a:srgbClr val="00213B"/>
                </a:solidFill>
                <a:latin typeface="+mn-lt"/>
                <a:ea typeface="+mn-ea"/>
              </a:defRPr>
            </a:lvl7pPr>
            <a:lvl8pPr marL="3200507" indent="0" algn="ctr" rtl="0" eaLnBrk="1" fontAlgn="base" hangingPunct="1">
              <a:spcBef>
                <a:spcPct val="20000"/>
              </a:spcBef>
              <a:spcAft>
                <a:spcPct val="0"/>
              </a:spcAft>
              <a:buNone/>
              <a:defRPr sz="1600">
                <a:solidFill>
                  <a:srgbClr val="00213B"/>
                </a:solidFill>
                <a:latin typeface="+mn-lt"/>
                <a:ea typeface="+mn-ea"/>
              </a:defRPr>
            </a:lvl8pPr>
            <a:lvl9pPr marL="3657722" indent="0" algn="ctr" rtl="0" eaLnBrk="1" fontAlgn="base" hangingPunct="1">
              <a:spcBef>
                <a:spcPct val="20000"/>
              </a:spcBef>
              <a:spcAft>
                <a:spcPct val="0"/>
              </a:spcAft>
              <a:buNone/>
              <a:defRPr sz="1600">
                <a:solidFill>
                  <a:srgbClr val="00213B"/>
                </a:solidFill>
                <a:latin typeface="+mn-lt"/>
                <a:ea typeface="+mn-ea"/>
              </a:defRPr>
            </a:lvl9pPr>
          </a:lstStyle>
          <a:p>
            <a:pPr marL="285750" indent="-285750">
              <a:lnSpc>
                <a:spcPct val="150000"/>
              </a:lnSpc>
              <a:buFont typeface="Arial" panose="020B0604020202020204" pitchFamily="34" charset="0"/>
              <a:buChar char="•"/>
            </a:pPr>
            <a:r>
              <a:rPr lang="en-GB" sz="1600" kern="0" dirty="0">
                <a:solidFill>
                  <a:srgbClr val="002D4A"/>
                </a:solidFill>
              </a:rPr>
              <a:t>Previously organized as large groups of students (60 – 80) with many (3 – 4) GTAs</a:t>
            </a:r>
          </a:p>
          <a:p>
            <a:pPr marL="285750" indent="-285750">
              <a:lnSpc>
                <a:spcPct val="150000"/>
              </a:lnSpc>
              <a:buFont typeface="Arial" panose="020B0604020202020204" pitchFamily="34" charset="0"/>
              <a:buChar char="•"/>
            </a:pPr>
            <a:r>
              <a:rPr lang="en-GB" sz="1600" kern="0" dirty="0">
                <a:solidFill>
                  <a:srgbClr val="002D4A"/>
                </a:solidFill>
              </a:rPr>
              <a:t>Now organised in groups of 20 students and 1 GTA</a:t>
            </a:r>
          </a:p>
          <a:p>
            <a:pPr marL="285750" indent="-285750">
              <a:lnSpc>
                <a:spcPct val="150000"/>
              </a:lnSpc>
              <a:buFont typeface="Arial" panose="020B0604020202020204" pitchFamily="34" charset="0"/>
              <a:buChar char="•"/>
            </a:pPr>
            <a:r>
              <a:rPr lang="en-GB" sz="1600" kern="0" dirty="0">
                <a:solidFill>
                  <a:srgbClr val="002D4A"/>
                </a:solidFill>
              </a:rPr>
              <a:t>Greater engagement from the GTAs</a:t>
            </a:r>
          </a:p>
          <a:p>
            <a:pPr marL="285750" indent="-285750">
              <a:lnSpc>
                <a:spcPct val="150000"/>
              </a:lnSpc>
              <a:buFont typeface="Arial" panose="020B0604020202020204" pitchFamily="34" charset="0"/>
              <a:buChar char="•"/>
            </a:pPr>
            <a:r>
              <a:rPr lang="en-GB" sz="1600" kern="0" dirty="0">
                <a:solidFill>
                  <a:srgbClr val="002D4A"/>
                </a:solidFill>
              </a:rPr>
              <a:t>Greater engagement and better attendance from the students</a:t>
            </a:r>
          </a:p>
          <a:p>
            <a:pPr marL="285750" indent="-285750">
              <a:buFont typeface="Arial" charset="0"/>
              <a:buChar char="•"/>
            </a:pPr>
            <a:r>
              <a:rPr lang="en-GB" sz="1600" kern="0" dirty="0">
                <a:solidFill>
                  <a:srgbClr val="002D4A"/>
                </a:solidFill>
              </a:rPr>
              <a:t>Attendance is monitored through scanning student cards</a:t>
            </a:r>
          </a:p>
          <a:p>
            <a:pPr>
              <a:buFont typeface="Arial" panose="020B0604020202020204" pitchFamily="34" charset="0"/>
              <a:buChar char="•"/>
            </a:pPr>
            <a:endParaRPr lang="en-GB" sz="1600" kern="0" dirty="0"/>
          </a:p>
        </p:txBody>
      </p:sp>
    </p:spTree>
    <p:extLst>
      <p:ext uri="{BB962C8B-B14F-4D97-AF65-F5344CB8AC3E}">
        <p14:creationId xmlns:p14="http://schemas.microsoft.com/office/powerpoint/2010/main" val="37219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Vapor Trail</Template>
  <TotalTime>1747</TotalTime>
  <Words>1450</Words>
  <Application>Microsoft Office PowerPoint</Application>
  <PresentationFormat>On-screen Show (4:3)</PresentationFormat>
  <Paragraphs>143</Paragraphs>
  <Slides>18</Slides>
  <Notes>3</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Howard</dc:creator>
  <cp:lastModifiedBy>David Bowers</cp:lastModifiedBy>
  <cp:revision>77</cp:revision>
  <dcterms:created xsi:type="dcterms:W3CDTF">2016-06-14T09:54:37Z</dcterms:created>
  <dcterms:modified xsi:type="dcterms:W3CDTF">2017-08-29T12:15:23Z</dcterms:modified>
</cp:coreProperties>
</file>