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8"/>
  </p:notesMasterIdLst>
  <p:sldIdLst>
    <p:sldId id="608" r:id="rId2"/>
    <p:sldId id="595" r:id="rId3"/>
    <p:sldId id="609" r:id="rId4"/>
    <p:sldId id="610" r:id="rId5"/>
    <p:sldId id="600" r:id="rId6"/>
    <p:sldId id="601" r:id="rId7"/>
    <p:sldId id="607" r:id="rId8"/>
    <p:sldId id="596" r:id="rId9"/>
    <p:sldId id="606" r:id="rId10"/>
    <p:sldId id="605" r:id="rId11"/>
    <p:sldId id="603" r:id="rId12"/>
    <p:sldId id="597" r:id="rId13"/>
    <p:sldId id="598" r:id="rId14"/>
    <p:sldId id="599" r:id="rId15"/>
    <p:sldId id="538" r:id="rId16"/>
    <p:sldId id="539" r:id="rId17"/>
    <p:sldId id="542" r:id="rId18"/>
    <p:sldId id="540" r:id="rId19"/>
    <p:sldId id="543" r:id="rId20"/>
    <p:sldId id="328" r:id="rId21"/>
    <p:sldId id="265" r:id="rId22"/>
    <p:sldId id="266" r:id="rId23"/>
    <p:sldId id="267" r:id="rId24"/>
    <p:sldId id="257" r:id="rId25"/>
    <p:sldId id="268" r:id="rId26"/>
    <p:sldId id="544" r:id="rId27"/>
    <p:sldId id="545" r:id="rId28"/>
    <p:sldId id="258" r:id="rId29"/>
    <p:sldId id="546" r:id="rId30"/>
    <p:sldId id="547" r:id="rId31"/>
    <p:sldId id="548" r:id="rId32"/>
    <p:sldId id="549" r:id="rId33"/>
    <p:sldId id="550" r:id="rId34"/>
    <p:sldId id="551" r:id="rId35"/>
    <p:sldId id="260" r:id="rId36"/>
    <p:sldId id="259" r:id="rId37"/>
    <p:sldId id="552" r:id="rId38"/>
    <p:sldId id="553" r:id="rId39"/>
    <p:sldId id="554" r:id="rId40"/>
    <p:sldId id="555" r:id="rId41"/>
    <p:sldId id="556" r:id="rId42"/>
    <p:sldId id="557" r:id="rId43"/>
    <p:sldId id="558" r:id="rId44"/>
    <p:sldId id="559" r:id="rId45"/>
    <p:sldId id="560" r:id="rId46"/>
    <p:sldId id="561" r:id="rId47"/>
    <p:sldId id="562" r:id="rId48"/>
    <p:sldId id="261" r:id="rId49"/>
    <p:sldId id="563" r:id="rId50"/>
    <p:sldId id="564" r:id="rId51"/>
    <p:sldId id="565" r:id="rId52"/>
    <p:sldId id="566" r:id="rId53"/>
    <p:sldId id="567" r:id="rId54"/>
    <p:sldId id="568" r:id="rId55"/>
    <p:sldId id="569" r:id="rId56"/>
    <p:sldId id="570" r:id="rId57"/>
    <p:sldId id="571" r:id="rId58"/>
    <p:sldId id="572" r:id="rId59"/>
    <p:sldId id="573" r:id="rId60"/>
    <p:sldId id="574" r:id="rId61"/>
    <p:sldId id="575" r:id="rId62"/>
    <p:sldId id="262" r:id="rId63"/>
    <p:sldId id="576" r:id="rId64"/>
    <p:sldId id="577" r:id="rId65"/>
    <p:sldId id="578" r:id="rId66"/>
    <p:sldId id="579" r:id="rId67"/>
    <p:sldId id="580" r:id="rId68"/>
    <p:sldId id="581" r:id="rId69"/>
    <p:sldId id="582" r:id="rId70"/>
    <p:sldId id="583" r:id="rId71"/>
    <p:sldId id="584" r:id="rId72"/>
    <p:sldId id="586" r:id="rId73"/>
    <p:sldId id="269" r:id="rId74"/>
    <p:sldId id="276" r:id="rId75"/>
    <p:sldId id="277" r:id="rId76"/>
    <p:sldId id="279" r:id="rId77"/>
    <p:sldId id="280" r:id="rId78"/>
    <p:sldId id="270" r:id="rId79"/>
    <p:sldId id="281" r:id="rId80"/>
    <p:sldId id="587" r:id="rId81"/>
    <p:sldId id="271" r:id="rId82"/>
    <p:sldId id="588" r:id="rId83"/>
    <p:sldId id="589" r:id="rId84"/>
    <p:sldId id="590" r:id="rId85"/>
    <p:sldId id="591" r:id="rId86"/>
    <p:sldId id="592" r:id="rId87"/>
    <p:sldId id="593" r:id="rId88"/>
    <p:sldId id="274" r:id="rId89"/>
    <p:sldId id="282" r:id="rId90"/>
    <p:sldId id="283" r:id="rId91"/>
    <p:sldId id="284" r:id="rId92"/>
    <p:sldId id="285" r:id="rId93"/>
    <p:sldId id="286" r:id="rId94"/>
    <p:sldId id="287" r:id="rId95"/>
    <p:sldId id="288" r:id="rId96"/>
    <p:sldId id="289" r:id="rId97"/>
    <p:sldId id="290" r:id="rId98"/>
    <p:sldId id="291" r:id="rId99"/>
    <p:sldId id="275" r:id="rId100"/>
    <p:sldId id="292" r:id="rId101"/>
    <p:sldId id="293" r:id="rId102"/>
    <p:sldId id="294" r:id="rId103"/>
    <p:sldId id="295" r:id="rId104"/>
    <p:sldId id="296" r:id="rId105"/>
    <p:sldId id="594" r:id="rId106"/>
    <p:sldId id="297" r:id="rId107"/>
    <p:sldId id="298" r:id="rId108"/>
    <p:sldId id="303" r:id="rId109"/>
    <p:sldId id="391" r:id="rId110"/>
    <p:sldId id="299" r:id="rId111"/>
    <p:sldId id="300" r:id="rId112"/>
    <p:sldId id="304" r:id="rId113"/>
    <p:sldId id="301" r:id="rId114"/>
    <p:sldId id="305" r:id="rId115"/>
    <p:sldId id="306" r:id="rId116"/>
    <p:sldId id="302" r:id="rId117"/>
    <p:sldId id="307" r:id="rId118"/>
    <p:sldId id="308" r:id="rId119"/>
    <p:sldId id="309" r:id="rId120"/>
    <p:sldId id="310" r:id="rId121"/>
    <p:sldId id="318" r:id="rId122"/>
    <p:sldId id="319" r:id="rId123"/>
    <p:sldId id="320" r:id="rId124"/>
    <p:sldId id="321" r:id="rId125"/>
    <p:sldId id="311" r:id="rId126"/>
    <p:sldId id="323" r:id="rId127"/>
    <p:sldId id="322" r:id="rId128"/>
    <p:sldId id="312" r:id="rId129"/>
    <p:sldId id="324" r:id="rId130"/>
    <p:sldId id="325" r:id="rId131"/>
    <p:sldId id="326" r:id="rId132"/>
    <p:sldId id="327" r:id="rId133"/>
    <p:sldId id="256" r:id="rId134"/>
    <p:sldId id="604" r:id="rId135"/>
    <p:sldId id="377" r:id="rId136"/>
    <p:sldId id="378" r:id="rId137"/>
    <p:sldId id="379" r:id="rId138"/>
    <p:sldId id="380" r:id="rId139"/>
    <p:sldId id="381" r:id="rId140"/>
    <p:sldId id="382" r:id="rId141"/>
    <p:sldId id="383" r:id="rId142"/>
    <p:sldId id="389" r:id="rId143"/>
    <p:sldId id="390" r:id="rId144"/>
    <p:sldId id="384" r:id="rId145"/>
    <p:sldId id="385" r:id="rId146"/>
    <p:sldId id="386" r:id="rId147"/>
    <p:sldId id="387" r:id="rId148"/>
    <p:sldId id="388" r:id="rId149"/>
    <p:sldId id="313" r:id="rId150"/>
    <p:sldId id="330" r:id="rId151"/>
    <p:sldId id="331" r:id="rId152"/>
    <p:sldId id="332" r:id="rId153"/>
    <p:sldId id="314" r:id="rId154"/>
    <p:sldId id="333" r:id="rId155"/>
    <p:sldId id="334" r:id="rId156"/>
    <p:sldId id="335" r:id="rId157"/>
    <p:sldId id="315" r:id="rId158"/>
    <p:sldId id="316" r:id="rId159"/>
    <p:sldId id="342" r:id="rId160"/>
    <p:sldId id="337" r:id="rId161"/>
    <p:sldId id="340" r:id="rId162"/>
    <p:sldId id="338" r:id="rId163"/>
    <p:sldId id="341" r:id="rId164"/>
    <p:sldId id="339" r:id="rId165"/>
    <p:sldId id="317" r:id="rId166"/>
    <p:sldId id="344" r:id="rId167"/>
    <p:sldId id="343" r:id="rId168"/>
    <p:sldId id="349" r:id="rId169"/>
    <p:sldId id="347" r:id="rId170"/>
    <p:sldId id="346" r:id="rId171"/>
    <p:sldId id="348" r:id="rId172"/>
    <p:sldId id="350" r:id="rId173"/>
    <p:sldId id="351" r:id="rId174"/>
    <p:sldId id="352" r:id="rId175"/>
    <p:sldId id="353" r:id="rId176"/>
    <p:sldId id="354" r:id="rId177"/>
    <p:sldId id="355" r:id="rId178"/>
    <p:sldId id="356" r:id="rId179"/>
    <p:sldId id="357" r:id="rId180"/>
    <p:sldId id="358" r:id="rId181"/>
    <p:sldId id="359" r:id="rId182"/>
    <p:sldId id="360" r:id="rId183"/>
    <p:sldId id="361" r:id="rId184"/>
    <p:sldId id="362" r:id="rId185"/>
    <p:sldId id="363" r:id="rId186"/>
    <p:sldId id="364" r:id="rId187"/>
    <p:sldId id="366" r:id="rId188"/>
    <p:sldId id="367" r:id="rId189"/>
    <p:sldId id="368" r:id="rId190"/>
    <p:sldId id="369" r:id="rId191"/>
    <p:sldId id="370" r:id="rId192"/>
    <p:sldId id="371" r:id="rId193"/>
    <p:sldId id="372" r:id="rId194"/>
    <p:sldId id="373" r:id="rId195"/>
    <p:sldId id="374" r:id="rId196"/>
    <p:sldId id="375" r:id="rId197"/>
    <p:sldId id="376" r:id="rId198"/>
    <p:sldId id="365" r:id="rId199"/>
    <p:sldId id="393" r:id="rId200"/>
    <p:sldId id="398" r:id="rId201"/>
    <p:sldId id="394" r:id="rId202"/>
    <p:sldId id="399" r:id="rId203"/>
    <p:sldId id="395" r:id="rId204"/>
    <p:sldId id="402" r:id="rId205"/>
    <p:sldId id="396" r:id="rId206"/>
    <p:sldId id="403" r:id="rId207"/>
    <p:sldId id="400" r:id="rId208"/>
    <p:sldId id="401" r:id="rId209"/>
    <p:sldId id="404" r:id="rId210"/>
    <p:sldId id="397" r:id="rId211"/>
    <p:sldId id="405" r:id="rId212"/>
    <p:sldId id="410" r:id="rId213"/>
    <p:sldId id="411" r:id="rId214"/>
    <p:sldId id="413" r:id="rId215"/>
    <p:sldId id="414" r:id="rId216"/>
    <p:sldId id="412" r:id="rId217"/>
    <p:sldId id="406" r:id="rId218"/>
    <p:sldId id="415" r:id="rId219"/>
    <p:sldId id="416" r:id="rId220"/>
    <p:sldId id="417" r:id="rId221"/>
    <p:sldId id="418" r:id="rId222"/>
    <p:sldId id="419" r:id="rId223"/>
    <p:sldId id="420" r:id="rId224"/>
    <p:sldId id="421" r:id="rId225"/>
    <p:sldId id="422" r:id="rId226"/>
    <p:sldId id="423" r:id="rId227"/>
    <p:sldId id="425" r:id="rId228"/>
    <p:sldId id="429" r:id="rId229"/>
    <p:sldId id="428" r:id="rId230"/>
    <p:sldId id="430" r:id="rId231"/>
    <p:sldId id="407" r:id="rId232"/>
    <p:sldId id="426" r:id="rId233"/>
    <p:sldId id="432" r:id="rId234"/>
    <p:sldId id="427" r:id="rId235"/>
    <p:sldId id="436" r:id="rId236"/>
    <p:sldId id="437" r:id="rId237"/>
    <p:sldId id="438" r:id="rId238"/>
    <p:sldId id="439" r:id="rId239"/>
    <p:sldId id="440" r:id="rId240"/>
    <p:sldId id="433" r:id="rId241"/>
    <p:sldId id="441" r:id="rId242"/>
    <p:sldId id="442" r:id="rId243"/>
    <p:sldId id="443" r:id="rId244"/>
    <p:sldId id="444" r:id="rId245"/>
    <p:sldId id="445" r:id="rId246"/>
    <p:sldId id="446" r:id="rId247"/>
    <p:sldId id="434" r:id="rId248"/>
    <p:sldId id="435" r:id="rId249"/>
    <p:sldId id="448" r:id="rId250"/>
    <p:sldId id="453" r:id="rId251"/>
    <p:sldId id="450" r:id="rId252"/>
    <p:sldId id="451" r:id="rId253"/>
    <p:sldId id="449" r:id="rId254"/>
    <p:sldId id="455" r:id="rId255"/>
    <p:sldId id="452" r:id="rId256"/>
    <p:sldId id="447" r:id="rId257"/>
    <p:sldId id="454" r:id="rId258"/>
    <p:sldId id="408" r:id="rId259"/>
    <p:sldId id="456" r:id="rId260"/>
    <p:sldId id="457" r:id="rId261"/>
    <p:sldId id="409" r:id="rId262"/>
    <p:sldId id="458" r:id="rId263"/>
    <p:sldId id="459" r:id="rId264"/>
    <p:sldId id="460" r:id="rId265"/>
    <p:sldId id="461" r:id="rId266"/>
    <p:sldId id="462" r:id="rId267"/>
    <p:sldId id="465" r:id="rId268"/>
    <p:sldId id="466" r:id="rId269"/>
    <p:sldId id="467" r:id="rId270"/>
    <p:sldId id="468" r:id="rId271"/>
    <p:sldId id="469" r:id="rId272"/>
    <p:sldId id="470" r:id="rId273"/>
    <p:sldId id="471" r:id="rId274"/>
    <p:sldId id="472" r:id="rId275"/>
    <p:sldId id="473" r:id="rId276"/>
    <p:sldId id="474" r:id="rId277"/>
    <p:sldId id="475" r:id="rId278"/>
    <p:sldId id="476" r:id="rId279"/>
    <p:sldId id="477" r:id="rId280"/>
    <p:sldId id="478" r:id="rId281"/>
    <p:sldId id="479" r:id="rId282"/>
    <p:sldId id="480" r:id="rId283"/>
    <p:sldId id="481" r:id="rId284"/>
    <p:sldId id="482" r:id="rId285"/>
    <p:sldId id="483" r:id="rId286"/>
    <p:sldId id="490" r:id="rId287"/>
    <p:sldId id="463" r:id="rId288"/>
    <p:sldId id="491" r:id="rId289"/>
    <p:sldId id="489" r:id="rId290"/>
    <p:sldId id="484" r:id="rId291"/>
    <p:sldId id="492" r:id="rId292"/>
    <p:sldId id="493" r:id="rId293"/>
    <p:sldId id="485" r:id="rId294"/>
    <p:sldId id="494" r:id="rId295"/>
    <p:sldId id="486" r:id="rId296"/>
    <p:sldId id="495" r:id="rId297"/>
    <p:sldId id="496" r:id="rId298"/>
    <p:sldId id="487" r:id="rId299"/>
    <p:sldId id="497" r:id="rId300"/>
    <p:sldId id="488" r:id="rId301"/>
    <p:sldId id="505" r:id="rId302"/>
    <p:sldId id="506" r:id="rId303"/>
    <p:sldId id="507" r:id="rId304"/>
    <p:sldId id="498" r:id="rId305"/>
    <p:sldId id="508" r:id="rId306"/>
    <p:sldId id="499" r:id="rId307"/>
    <p:sldId id="509" r:id="rId308"/>
    <p:sldId id="510" r:id="rId309"/>
    <p:sldId id="511" r:id="rId310"/>
    <p:sldId id="512" r:id="rId311"/>
    <p:sldId id="513" r:id="rId312"/>
    <p:sldId id="500" r:id="rId313"/>
    <p:sldId id="501" r:id="rId314"/>
    <p:sldId id="514" r:id="rId315"/>
    <p:sldId id="515" r:id="rId316"/>
    <p:sldId id="516" r:id="rId317"/>
    <p:sldId id="502" r:id="rId318"/>
    <p:sldId id="517" r:id="rId319"/>
    <p:sldId id="518" r:id="rId320"/>
    <p:sldId id="519" r:id="rId321"/>
    <p:sldId id="520" r:id="rId322"/>
    <p:sldId id="521" r:id="rId323"/>
    <p:sldId id="522" r:id="rId324"/>
    <p:sldId id="523" r:id="rId325"/>
    <p:sldId id="524" r:id="rId326"/>
    <p:sldId id="503" r:id="rId327"/>
    <p:sldId id="525" r:id="rId328"/>
    <p:sldId id="526" r:id="rId329"/>
    <p:sldId id="529" r:id="rId330"/>
    <p:sldId id="530" r:id="rId331"/>
    <p:sldId id="531" r:id="rId332"/>
    <p:sldId id="532" r:id="rId333"/>
    <p:sldId id="533" r:id="rId334"/>
    <p:sldId id="534" r:id="rId335"/>
    <p:sldId id="527" r:id="rId336"/>
    <p:sldId id="535" r:id="rId337"/>
  </p:sldIdLst>
  <p:sldSz cx="8639175" cy="4859338"/>
  <p:notesSz cx="6858000" cy="9144000"/>
  <p:defaultTextStyle>
    <a:defPPr>
      <a:defRPr lang="en-US"/>
    </a:defPPr>
    <a:lvl1pPr marL="0" algn="l" defTabSz="699520" rtl="0" eaLnBrk="1" latinLnBrk="0" hangingPunct="1">
      <a:defRPr sz="1376" kern="1200">
        <a:solidFill>
          <a:schemeClr val="tx1"/>
        </a:solidFill>
        <a:latin typeface="+mn-lt"/>
        <a:ea typeface="+mn-ea"/>
        <a:cs typeface="+mn-cs"/>
      </a:defRPr>
    </a:lvl1pPr>
    <a:lvl2pPr marL="349760" algn="l" defTabSz="699520" rtl="0" eaLnBrk="1" latinLnBrk="0" hangingPunct="1">
      <a:defRPr sz="1376" kern="1200">
        <a:solidFill>
          <a:schemeClr val="tx1"/>
        </a:solidFill>
        <a:latin typeface="+mn-lt"/>
        <a:ea typeface="+mn-ea"/>
        <a:cs typeface="+mn-cs"/>
      </a:defRPr>
    </a:lvl2pPr>
    <a:lvl3pPr marL="699520" algn="l" defTabSz="699520" rtl="0" eaLnBrk="1" latinLnBrk="0" hangingPunct="1">
      <a:defRPr sz="1376" kern="1200">
        <a:solidFill>
          <a:schemeClr val="tx1"/>
        </a:solidFill>
        <a:latin typeface="+mn-lt"/>
        <a:ea typeface="+mn-ea"/>
        <a:cs typeface="+mn-cs"/>
      </a:defRPr>
    </a:lvl3pPr>
    <a:lvl4pPr marL="1049274" algn="l" defTabSz="699520" rtl="0" eaLnBrk="1" latinLnBrk="0" hangingPunct="1">
      <a:defRPr sz="1376" kern="1200">
        <a:solidFill>
          <a:schemeClr val="tx1"/>
        </a:solidFill>
        <a:latin typeface="+mn-lt"/>
        <a:ea typeface="+mn-ea"/>
        <a:cs typeface="+mn-cs"/>
      </a:defRPr>
    </a:lvl4pPr>
    <a:lvl5pPr marL="1399034" algn="l" defTabSz="699520" rtl="0" eaLnBrk="1" latinLnBrk="0" hangingPunct="1">
      <a:defRPr sz="1376" kern="1200">
        <a:solidFill>
          <a:schemeClr val="tx1"/>
        </a:solidFill>
        <a:latin typeface="+mn-lt"/>
        <a:ea typeface="+mn-ea"/>
        <a:cs typeface="+mn-cs"/>
      </a:defRPr>
    </a:lvl5pPr>
    <a:lvl6pPr marL="1748790" algn="l" defTabSz="699520" rtl="0" eaLnBrk="1" latinLnBrk="0" hangingPunct="1">
      <a:defRPr sz="1376" kern="1200">
        <a:solidFill>
          <a:schemeClr val="tx1"/>
        </a:solidFill>
        <a:latin typeface="+mn-lt"/>
        <a:ea typeface="+mn-ea"/>
        <a:cs typeface="+mn-cs"/>
      </a:defRPr>
    </a:lvl6pPr>
    <a:lvl7pPr marL="2098550" algn="l" defTabSz="699520" rtl="0" eaLnBrk="1" latinLnBrk="0" hangingPunct="1">
      <a:defRPr sz="1376" kern="1200">
        <a:solidFill>
          <a:schemeClr val="tx1"/>
        </a:solidFill>
        <a:latin typeface="+mn-lt"/>
        <a:ea typeface="+mn-ea"/>
        <a:cs typeface="+mn-cs"/>
      </a:defRPr>
    </a:lvl7pPr>
    <a:lvl8pPr marL="2448306" algn="l" defTabSz="699520" rtl="0" eaLnBrk="1" latinLnBrk="0" hangingPunct="1">
      <a:defRPr sz="1376" kern="1200">
        <a:solidFill>
          <a:schemeClr val="tx1"/>
        </a:solidFill>
        <a:latin typeface="+mn-lt"/>
        <a:ea typeface="+mn-ea"/>
        <a:cs typeface="+mn-cs"/>
      </a:defRPr>
    </a:lvl8pPr>
    <a:lvl9pPr marL="2798064" algn="l" defTabSz="699520" rtl="0" eaLnBrk="1" latinLnBrk="0" hangingPunct="1">
      <a:defRPr sz="137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2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2" autoAdjust="0"/>
    <p:restoredTop sz="94660"/>
  </p:normalViewPr>
  <p:slideViewPr>
    <p:cSldViewPr snapToGrid="0">
      <p:cViewPr varScale="1">
        <p:scale>
          <a:sx n="143" d="100"/>
          <a:sy n="143" d="100"/>
        </p:scale>
        <p:origin x="354" y="120"/>
      </p:cViewPr>
      <p:guideLst/>
    </p:cSldViewPr>
  </p:slideViewPr>
  <p:notesTextViewPr>
    <p:cViewPr>
      <p:scale>
        <a:sx n="1" d="1"/>
        <a:sy n="1" d="1"/>
      </p:scale>
      <p:origin x="0" y="0"/>
    </p:cViewPr>
  </p:notesTextViewPr>
  <p:notesViewPr>
    <p:cSldViewPr snapToGrid="0">
      <p:cViewPr varScale="1">
        <p:scale>
          <a:sx n="83" d="100"/>
          <a:sy n="83" d="100"/>
        </p:scale>
        <p:origin x="2274"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notesMaster" Target="notesMasters/notesMaster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viewProps" Target="viewProps.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theme" Target="theme/theme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tableStyles" Target="tableStyle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284F9-97CE-4B8C-8572-BCC1E35EE94F}" type="datetimeFigureOut">
              <a:rPr lang="en-GB" smtClean="0"/>
              <a:t>17/11/2016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1A721-0723-4007-A4D7-122247881BDD}" type="slidenum">
              <a:rPr lang="en-GB" smtClean="0"/>
              <a:t>‹#›</a:t>
            </a:fld>
            <a:endParaRPr lang="en-GB"/>
          </a:p>
        </p:txBody>
      </p:sp>
    </p:spTree>
    <p:extLst>
      <p:ext uri="{BB962C8B-B14F-4D97-AF65-F5344CB8AC3E}">
        <p14:creationId xmlns:p14="http://schemas.microsoft.com/office/powerpoint/2010/main" val="2760625031"/>
      </p:ext>
    </p:extLst>
  </p:cSld>
  <p:clrMap bg1="lt1" tx1="dk1" bg2="lt2" tx2="dk2" accent1="accent1" accent2="accent2" accent3="accent3" accent4="accent4" accent5="accent5" accent6="accent6" hlink="hlink" folHlink="folHlink"/>
  <p:notesStyle>
    <a:lvl1pPr marL="0" algn="l" defTabSz="2022894" rtl="0" eaLnBrk="1" latinLnBrk="0" hangingPunct="1">
      <a:defRPr sz="2656" kern="1200">
        <a:solidFill>
          <a:schemeClr val="tx1"/>
        </a:solidFill>
        <a:latin typeface="+mn-lt"/>
        <a:ea typeface="+mn-ea"/>
        <a:cs typeface="+mn-cs"/>
      </a:defRPr>
    </a:lvl1pPr>
    <a:lvl2pPr marL="1011447" algn="l" defTabSz="2022894" rtl="0" eaLnBrk="1" latinLnBrk="0" hangingPunct="1">
      <a:defRPr sz="2656" kern="1200">
        <a:solidFill>
          <a:schemeClr val="tx1"/>
        </a:solidFill>
        <a:latin typeface="+mn-lt"/>
        <a:ea typeface="+mn-ea"/>
        <a:cs typeface="+mn-cs"/>
      </a:defRPr>
    </a:lvl2pPr>
    <a:lvl3pPr marL="2022894" algn="l" defTabSz="2022894" rtl="0" eaLnBrk="1" latinLnBrk="0" hangingPunct="1">
      <a:defRPr sz="2656" kern="1200">
        <a:solidFill>
          <a:schemeClr val="tx1"/>
        </a:solidFill>
        <a:latin typeface="+mn-lt"/>
        <a:ea typeface="+mn-ea"/>
        <a:cs typeface="+mn-cs"/>
      </a:defRPr>
    </a:lvl3pPr>
    <a:lvl4pPr marL="3034339" algn="l" defTabSz="2022894" rtl="0" eaLnBrk="1" latinLnBrk="0" hangingPunct="1">
      <a:defRPr sz="2656" kern="1200">
        <a:solidFill>
          <a:schemeClr val="tx1"/>
        </a:solidFill>
        <a:latin typeface="+mn-lt"/>
        <a:ea typeface="+mn-ea"/>
        <a:cs typeface="+mn-cs"/>
      </a:defRPr>
    </a:lvl4pPr>
    <a:lvl5pPr marL="4045784" algn="l" defTabSz="2022894" rtl="0" eaLnBrk="1" latinLnBrk="0" hangingPunct="1">
      <a:defRPr sz="2656" kern="1200">
        <a:solidFill>
          <a:schemeClr val="tx1"/>
        </a:solidFill>
        <a:latin typeface="+mn-lt"/>
        <a:ea typeface="+mn-ea"/>
        <a:cs typeface="+mn-cs"/>
      </a:defRPr>
    </a:lvl5pPr>
    <a:lvl6pPr marL="5057232" algn="l" defTabSz="2022894" rtl="0" eaLnBrk="1" latinLnBrk="0" hangingPunct="1">
      <a:defRPr sz="2656" kern="1200">
        <a:solidFill>
          <a:schemeClr val="tx1"/>
        </a:solidFill>
        <a:latin typeface="+mn-lt"/>
        <a:ea typeface="+mn-ea"/>
        <a:cs typeface="+mn-cs"/>
      </a:defRPr>
    </a:lvl6pPr>
    <a:lvl7pPr marL="6068679" algn="l" defTabSz="2022894" rtl="0" eaLnBrk="1" latinLnBrk="0" hangingPunct="1">
      <a:defRPr sz="2656" kern="1200">
        <a:solidFill>
          <a:schemeClr val="tx1"/>
        </a:solidFill>
        <a:latin typeface="+mn-lt"/>
        <a:ea typeface="+mn-ea"/>
        <a:cs typeface="+mn-cs"/>
      </a:defRPr>
    </a:lvl7pPr>
    <a:lvl8pPr marL="7080126" algn="l" defTabSz="2022894" rtl="0" eaLnBrk="1" latinLnBrk="0" hangingPunct="1">
      <a:defRPr sz="2656" kern="1200">
        <a:solidFill>
          <a:schemeClr val="tx1"/>
        </a:solidFill>
        <a:latin typeface="+mn-lt"/>
        <a:ea typeface="+mn-ea"/>
        <a:cs typeface="+mn-cs"/>
      </a:defRPr>
    </a:lvl8pPr>
    <a:lvl9pPr marL="8091573" algn="l" defTabSz="2022894" rtl="0" eaLnBrk="1" latinLnBrk="0" hangingPunct="1">
      <a:defRPr sz="26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A geometric pattern as</a:t>
            </a:r>
            <a:r>
              <a:rPr lang="en-GB" baseline="0" dirty="0" smtClean="0"/>
              <a:t> a background is eye-catching. </a:t>
            </a:r>
          </a:p>
          <a:p>
            <a:r>
              <a:rPr lang="en-GB" baseline="0" dirty="0" smtClean="0"/>
              <a:t>Make sure the pattern does not overwhelm the text or entire slide. Select the image, then Picture Tools &gt; Format (Adjust). Change the colour, corrections and try the artistic effects.</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5</a:t>
            </a:fld>
            <a:endParaRPr lang="en-GB"/>
          </a:p>
        </p:txBody>
      </p:sp>
    </p:spTree>
    <p:extLst>
      <p:ext uri="{BB962C8B-B14F-4D97-AF65-F5344CB8AC3E}">
        <p14:creationId xmlns:p14="http://schemas.microsoft.com/office/powerpoint/2010/main" val="183003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A</a:t>
            </a:r>
            <a:r>
              <a:rPr lang="en-GB" baseline="0" dirty="0" smtClean="0"/>
              <a:t> fun font to catch </a:t>
            </a:r>
            <a:r>
              <a:rPr lang="en-GB" baseline="0" smtClean="0"/>
              <a:t>the eye</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6</a:t>
            </a:fld>
            <a:endParaRPr lang="en-GB"/>
          </a:p>
        </p:txBody>
      </p:sp>
    </p:spTree>
    <p:extLst>
      <p:ext uri="{BB962C8B-B14F-4D97-AF65-F5344CB8AC3E}">
        <p14:creationId xmlns:p14="http://schemas.microsoft.com/office/powerpoint/2010/main" val="13112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Fractals are very eye-catching</a:t>
            </a:r>
            <a:r>
              <a:rPr lang="en-GB" baseline="0" dirty="0" smtClean="0"/>
              <a:t> mathematical images.</a:t>
            </a:r>
          </a:p>
          <a:p>
            <a:r>
              <a:rPr lang="en-GB" baseline="0" dirty="0" smtClean="0"/>
              <a:t>The quotation in its original language adds extra information and depth.</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7</a:t>
            </a:fld>
            <a:endParaRPr lang="en-GB"/>
          </a:p>
        </p:txBody>
      </p:sp>
    </p:spTree>
    <p:extLst>
      <p:ext uri="{BB962C8B-B14F-4D97-AF65-F5344CB8AC3E}">
        <p14:creationId xmlns:p14="http://schemas.microsoft.com/office/powerpoint/2010/main" val="125204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Find</a:t>
            </a:r>
            <a:r>
              <a:rPr lang="en-GB" baseline="0" dirty="0" smtClean="0"/>
              <a:t> a background image that is relevant to the quote.</a:t>
            </a:r>
          </a:p>
          <a:p>
            <a:r>
              <a:rPr lang="en-GB" baseline="0" dirty="0" smtClean="0"/>
              <a:t>A Google image search will usually suffice, but be sure to check the usage rights under Search tools.</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9</a:t>
            </a:fld>
            <a:endParaRPr lang="en-GB"/>
          </a:p>
        </p:txBody>
      </p:sp>
    </p:spTree>
    <p:extLst>
      <p:ext uri="{BB962C8B-B14F-4D97-AF65-F5344CB8AC3E}">
        <p14:creationId xmlns:p14="http://schemas.microsoft.com/office/powerpoint/2010/main" val="397290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Add your logo and other templating;</a:t>
            </a:r>
            <a:r>
              <a:rPr lang="en-GB" baseline="0" dirty="0" smtClean="0"/>
              <a:t> then each month/week/day, you only need to update the quote.</a:t>
            </a:r>
          </a:p>
          <a:p>
            <a:r>
              <a:rPr lang="en-GB" baseline="0" dirty="0" smtClean="0"/>
              <a:t>The birth and death (if applicable) years add useful information, and a human side.</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10</a:t>
            </a:fld>
            <a:endParaRPr lang="en-GB"/>
          </a:p>
        </p:txBody>
      </p:sp>
    </p:spTree>
    <p:extLst>
      <p:ext uri="{BB962C8B-B14F-4D97-AF65-F5344CB8AC3E}">
        <p14:creationId xmlns:p14="http://schemas.microsoft.com/office/powerpoint/2010/main" val="176738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Photos make great backgrounds.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Make sure the pattern does not overwhelm the text or entire slide. Select the image, then Picture Tools &gt; Format (Adjust). Change the colour, corrections and try the artistic effects.</a:t>
            </a:r>
            <a:endParaRPr lang="en-GB" dirty="0" smtClean="0"/>
          </a:p>
          <a:p>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11</a:t>
            </a:fld>
            <a:endParaRPr lang="en-GB"/>
          </a:p>
        </p:txBody>
      </p:sp>
    </p:spTree>
    <p:extLst>
      <p:ext uri="{BB962C8B-B14F-4D97-AF65-F5344CB8AC3E}">
        <p14:creationId xmlns:p14="http://schemas.microsoft.com/office/powerpoint/2010/main" val="170468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An image of the relevant brings the quotation to life and adds a human touch.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 Google image search will usually suffice, but be sure to check the usage rights under Search tools.</a:t>
            </a:r>
            <a:endParaRPr lang="en-GB" dirty="0" smtClean="0"/>
          </a:p>
          <a:p>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12</a:t>
            </a:fld>
            <a:endParaRPr lang="en-GB"/>
          </a:p>
        </p:txBody>
      </p:sp>
    </p:spTree>
    <p:extLst>
      <p:ext uri="{BB962C8B-B14F-4D97-AF65-F5344CB8AC3E}">
        <p14:creationId xmlns:p14="http://schemas.microsoft.com/office/powerpoint/2010/main" val="423435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Change the colours to suit your own branding.</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13</a:t>
            </a:fld>
            <a:endParaRPr lang="en-GB"/>
          </a:p>
        </p:txBody>
      </p:sp>
    </p:spTree>
    <p:extLst>
      <p:ext uri="{BB962C8B-B14F-4D97-AF65-F5344CB8AC3E}">
        <p14:creationId xmlns:p14="http://schemas.microsoft.com/office/powerpoint/2010/main" val="216187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Format</a:t>
            </a:r>
            <a:r>
              <a:rPr lang="en-GB" baseline="0" dirty="0" smtClean="0"/>
              <a:t> the background with a pattern: Design (Customize) &gt; Format Background.</a:t>
            </a:r>
          </a:p>
          <a:p>
            <a:r>
              <a:rPr lang="en-GB" baseline="0" dirty="0" smtClean="0"/>
              <a:t>Adding a mathematical image relating to the quotation or the mathematicians adds extra information and draws the eye.  This image has been formatted to match the background colours, via Picture Tools &gt; Format (Adjust) &gt; </a:t>
            </a:r>
            <a:r>
              <a:rPr lang="en-GB" baseline="0" dirty="0" err="1" smtClean="0"/>
              <a:t>Color</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14</a:t>
            </a:fld>
            <a:endParaRPr lang="en-GB"/>
          </a:p>
        </p:txBody>
      </p:sp>
    </p:spTree>
    <p:extLst>
      <p:ext uri="{BB962C8B-B14F-4D97-AF65-F5344CB8AC3E}">
        <p14:creationId xmlns:p14="http://schemas.microsoft.com/office/powerpoint/2010/main" val="230399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9897" y="795267"/>
            <a:ext cx="6479381" cy="1691770"/>
          </a:xfrm>
        </p:spPr>
        <p:txBody>
          <a:bodyPr anchor="b"/>
          <a:lstStyle>
            <a:lvl1pPr algn="ctr">
              <a:defRPr sz="4252"/>
            </a:lvl1pPr>
          </a:lstStyle>
          <a:p>
            <a:r>
              <a:rPr lang="en-US" smtClean="0"/>
              <a:t>Click to edit Master title style</a:t>
            </a:r>
            <a:endParaRPr lang="en-US" dirty="0"/>
          </a:p>
        </p:txBody>
      </p:sp>
      <p:sp>
        <p:nvSpPr>
          <p:cNvPr id="3" name="Subtitle 2"/>
          <p:cNvSpPr>
            <a:spLocks noGrp="1"/>
          </p:cNvSpPr>
          <p:nvPr>
            <p:ph type="subTitle" idx="1"/>
          </p:nvPr>
        </p:nvSpPr>
        <p:spPr>
          <a:xfrm>
            <a:off x="1079897" y="2552278"/>
            <a:ext cx="6479381" cy="1173215"/>
          </a:xfrm>
        </p:spPr>
        <p:txBody>
          <a:bodyPr/>
          <a:lstStyle>
            <a:lvl1pPr marL="0" indent="0" algn="ctr">
              <a:buNone/>
              <a:defRPr sz="1701"/>
            </a:lvl1pPr>
            <a:lvl2pPr marL="323972" indent="0" algn="ctr">
              <a:buNone/>
              <a:defRPr sz="1417"/>
            </a:lvl2pPr>
            <a:lvl3pPr marL="647944" indent="0" algn="ctr">
              <a:buNone/>
              <a:defRPr sz="1275"/>
            </a:lvl3pPr>
            <a:lvl4pPr marL="971916" indent="0" algn="ctr">
              <a:buNone/>
              <a:defRPr sz="1134"/>
            </a:lvl4pPr>
            <a:lvl5pPr marL="1295888" indent="0" algn="ctr">
              <a:buNone/>
              <a:defRPr sz="1134"/>
            </a:lvl5pPr>
            <a:lvl6pPr marL="1619860" indent="0" algn="ctr">
              <a:buNone/>
              <a:defRPr sz="1134"/>
            </a:lvl6pPr>
            <a:lvl7pPr marL="1943832" indent="0" algn="ctr">
              <a:buNone/>
              <a:defRPr sz="1134"/>
            </a:lvl7pPr>
            <a:lvl8pPr marL="2267803" indent="0" algn="ctr">
              <a:buNone/>
              <a:defRPr sz="1134"/>
            </a:lvl8pPr>
            <a:lvl9pPr marL="2591775" indent="0" algn="ctr">
              <a:buNone/>
              <a:defRPr sz="113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71289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214935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2410" y="258715"/>
            <a:ext cx="1862822" cy="411806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3943" y="258715"/>
            <a:ext cx="5480477" cy="41180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321577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306331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9444" y="1211461"/>
            <a:ext cx="7451288" cy="2021349"/>
          </a:xfrm>
        </p:spPr>
        <p:txBody>
          <a:bodyPr anchor="b"/>
          <a:lstStyle>
            <a:lvl1pPr>
              <a:defRPr sz="4252"/>
            </a:lvl1pPr>
          </a:lstStyle>
          <a:p>
            <a:r>
              <a:rPr lang="en-US" smtClean="0"/>
              <a:t>Click to edit Master title style</a:t>
            </a:r>
            <a:endParaRPr lang="en-US" dirty="0"/>
          </a:p>
        </p:txBody>
      </p:sp>
      <p:sp>
        <p:nvSpPr>
          <p:cNvPr id="3" name="Text Placeholder 2"/>
          <p:cNvSpPr>
            <a:spLocks noGrp="1"/>
          </p:cNvSpPr>
          <p:nvPr>
            <p:ph type="body" idx="1"/>
          </p:nvPr>
        </p:nvSpPr>
        <p:spPr>
          <a:xfrm>
            <a:off x="589444" y="3251933"/>
            <a:ext cx="7451288" cy="1062980"/>
          </a:xfrm>
        </p:spPr>
        <p:txBody>
          <a:bodyPr/>
          <a:lstStyle>
            <a:lvl1pPr marL="0" indent="0">
              <a:buNone/>
              <a:defRPr sz="1701">
                <a:solidFill>
                  <a:schemeClr val="tx1">
                    <a:tint val="75000"/>
                  </a:schemeClr>
                </a:solidFill>
              </a:defRPr>
            </a:lvl1pPr>
            <a:lvl2pPr marL="323972" indent="0">
              <a:buNone/>
              <a:defRPr sz="1417">
                <a:solidFill>
                  <a:schemeClr val="tx1">
                    <a:tint val="75000"/>
                  </a:schemeClr>
                </a:solidFill>
              </a:defRPr>
            </a:lvl2pPr>
            <a:lvl3pPr marL="647944" indent="0">
              <a:buNone/>
              <a:defRPr sz="1275">
                <a:solidFill>
                  <a:schemeClr val="tx1">
                    <a:tint val="75000"/>
                  </a:schemeClr>
                </a:solidFill>
              </a:defRPr>
            </a:lvl3pPr>
            <a:lvl4pPr marL="971916" indent="0">
              <a:buNone/>
              <a:defRPr sz="1134">
                <a:solidFill>
                  <a:schemeClr val="tx1">
                    <a:tint val="75000"/>
                  </a:schemeClr>
                </a:solidFill>
              </a:defRPr>
            </a:lvl4pPr>
            <a:lvl5pPr marL="1295888" indent="0">
              <a:buNone/>
              <a:defRPr sz="1134">
                <a:solidFill>
                  <a:schemeClr val="tx1">
                    <a:tint val="75000"/>
                  </a:schemeClr>
                </a:solidFill>
              </a:defRPr>
            </a:lvl5pPr>
            <a:lvl6pPr marL="1619860" indent="0">
              <a:buNone/>
              <a:defRPr sz="1134">
                <a:solidFill>
                  <a:schemeClr val="tx1">
                    <a:tint val="75000"/>
                  </a:schemeClr>
                </a:solidFill>
              </a:defRPr>
            </a:lvl6pPr>
            <a:lvl7pPr marL="1943832" indent="0">
              <a:buNone/>
              <a:defRPr sz="1134">
                <a:solidFill>
                  <a:schemeClr val="tx1">
                    <a:tint val="75000"/>
                  </a:schemeClr>
                </a:solidFill>
              </a:defRPr>
            </a:lvl7pPr>
            <a:lvl8pPr marL="2267803" indent="0">
              <a:buNone/>
              <a:defRPr sz="1134">
                <a:solidFill>
                  <a:schemeClr val="tx1">
                    <a:tint val="75000"/>
                  </a:schemeClr>
                </a:solidFill>
              </a:defRPr>
            </a:lvl8pPr>
            <a:lvl9pPr marL="2591775" indent="0">
              <a:buNone/>
              <a:defRPr sz="113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261603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3943" y="1293574"/>
            <a:ext cx="3671649" cy="30832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73583" y="1293574"/>
            <a:ext cx="3671649" cy="30832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281515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069" y="258715"/>
            <a:ext cx="7451288" cy="93924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95069" y="1191213"/>
            <a:ext cx="3654776" cy="583795"/>
          </a:xfrm>
        </p:spPr>
        <p:txBody>
          <a:bodyPr anchor="b"/>
          <a:lstStyle>
            <a:lvl1pPr marL="0" indent="0">
              <a:buNone/>
              <a:defRPr sz="1701" b="1"/>
            </a:lvl1pPr>
            <a:lvl2pPr marL="323972" indent="0">
              <a:buNone/>
              <a:defRPr sz="1417" b="1"/>
            </a:lvl2pPr>
            <a:lvl3pPr marL="647944" indent="0">
              <a:buNone/>
              <a:defRPr sz="1275" b="1"/>
            </a:lvl3pPr>
            <a:lvl4pPr marL="971916" indent="0">
              <a:buNone/>
              <a:defRPr sz="1134" b="1"/>
            </a:lvl4pPr>
            <a:lvl5pPr marL="1295888" indent="0">
              <a:buNone/>
              <a:defRPr sz="1134" b="1"/>
            </a:lvl5pPr>
            <a:lvl6pPr marL="1619860" indent="0">
              <a:buNone/>
              <a:defRPr sz="1134" b="1"/>
            </a:lvl6pPr>
            <a:lvl7pPr marL="1943832" indent="0">
              <a:buNone/>
              <a:defRPr sz="1134" b="1"/>
            </a:lvl7pPr>
            <a:lvl8pPr marL="2267803" indent="0">
              <a:buNone/>
              <a:defRPr sz="1134" b="1"/>
            </a:lvl8pPr>
            <a:lvl9pPr marL="2591775" indent="0">
              <a:buNone/>
              <a:defRPr sz="1134" b="1"/>
            </a:lvl9pPr>
          </a:lstStyle>
          <a:p>
            <a:pPr lvl="0"/>
            <a:r>
              <a:rPr lang="en-US" smtClean="0"/>
              <a:t>Click to edit Master text styles</a:t>
            </a:r>
          </a:p>
        </p:txBody>
      </p:sp>
      <p:sp>
        <p:nvSpPr>
          <p:cNvPr id="4" name="Content Placeholder 3"/>
          <p:cNvSpPr>
            <a:spLocks noGrp="1"/>
          </p:cNvSpPr>
          <p:nvPr>
            <p:ph sz="half" idx="2"/>
          </p:nvPr>
        </p:nvSpPr>
        <p:spPr>
          <a:xfrm>
            <a:off x="595069" y="1775008"/>
            <a:ext cx="3654776" cy="26107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73582" y="1191213"/>
            <a:ext cx="3672775" cy="583795"/>
          </a:xfrm>
        </p:spPr>
        <p:txBody>
          <a:bodyPr anchor="b"/>
          <a:lstStyle>
            <a:lvl1pPr marL="0" indent="0">
              <a:buNone/>
              <a:defRPr sz="1701" b="1"/>
            </a:lvl1pPr>
            <a:lvl2pPr marL="323972" indent="0">
              <a:buNone/>
              <a:defRPr sz="1417" b="1"/>
            </a:lvl2pPr>
            <a:lvl3pPr marL="647944" indent="0">
              <a:buNone/>
              <a:defRPr sz="1275" b="1"/>
            </a:lvl3pPr>
            <a:lvl4pPr marL="971916" indent="0">
              <a:buNone/>
              <a:defRPr sz="1134" b="1"/>
            </a:lvl4pPr>
            <a:lvl5pPr marL="1295888" indent="0">
              <a:buNone/>
              <a:defRPr sz="1134" b="1"/>
            </a:lvl5pPr>
            <a:lvl6pPr marL="1619860" indent="0">
              <a:buNone/>
              <a:defRPr sz="1134" b="1"/>
            </a:lvl6pPr>
            <a:lvl7pPr marL="1943832" indent="0">
              <a:buNone/>
              <a:defRPr sz="1134" b="1"/>
            </a:lvl7pPr>
            <a:lvl8pPr marL="2267803" indent="0">
              <a:buNone/>
              <a:defRPr sz="1134" b="1"/>
            </a:lvl8pPr>
            <a:lvl9pPr marL="2591775" indent="0">
              <a:buNone/>
              <a:defRPr sz="1134" b="1"/>
            </a:lvl9pPr>
          </a:lstStyle>
          <a:p>
            <a:pPr lvl="0"/>
            <a:r>
              <a:rPr lang="en-US" smtClean="0"/>
              <a:t>Click to edit Master text styles</a:t>
            </a:r>
          </a:p>
        </p:txBody>
      </p:sp>
      <p:sp>
        <p:nvSpPr>
          <p:cNvPr id="6" name="Content Placeholder 5"/>
          <p:cNvSpPr>
            <a:spLocks noGrp="1"/>
          </p:cNvSpPr>
          <p:nvPr>
            <p:ph sz="quarter" idx="4"/>
          </p:nvPr>
        </p:nvSpPr>
        <p:spPr>
          <a:xfrm>
            <a:off x="4373582" y="1775008"/>
            <a:ext cx="3672775" cy="26107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188243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296330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1412451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069" y="323956"/>
            <a:ext cx="2786359" cy="1133846"/>
          </a:xfrm>
        </p:spPr>
        <p:txBody>
          <a:bodyPr anchor="b"/>
          <a:lstStyle>
            <a:lvl1pPr>
              <a:defRPr sz="2268"/>
            </a:lvl1pPr>
          </a:lstStyle>
          <a:p>
            <a:r>
              <a:rPr lang="en-US" smtClean="0"/>
              <a:t>Click to edit Master title style</a:t>
            </a:r>
            <a:endParaRPr lang="en-US" dirty="0"/>
          </a:p>
        </p:txBody>
      </p:sp>
      <p:sp>
        <p:nvSpPr>
          <p:cNvPr id="3" name="Content Placeholder 2"/>
          <p:cNvSpPr>
            <a:spLocks noGrp="1"/>
          </p:cNvSpPr>
          <p:nvPr>
            <p:ph idx="1"/>
          </p:nvPr>
        </p:nvSpPr>
        <p:spPr>
          <a:xfrm>
            <a:off x="3672775" y="699655"/>
            <a:ext cx="4373582" cy="3453280"/>
          </a:xfrm>
        </p:spPr>
        <p:txBody>
          <a:bodyPr/>
          <a:lstStyle>
            <a:lvl1pPr>
              <a:defRPr sz="2268"/>
            </a:lvl1pPr>
            <a:lvl2pPr>
              <a:defRPr sz="1984"/>
            </a:lvl2pPr>
            <a:lvl3pPr>
              <a:defRPr sz="1701"/>
            </a:lvl3pPr>
            <a:lvl4pPr>
              <a:defRPr sz="1417"/>
            </a:lvl4pPr>
            <a:lvl5pPr>
              <a:defRPr sz="1417"/>
            </a:lvl5pPr>
            <a:lvl6pPr>
              <a:defRPr sz="1417"/>
            </a:lvl6pPr>
            <a:lvl7pPr>
              <a:defRPr sz="1417"/>
            </a:lvl7pPr>
            <a:lvl8pPr>
              <a:defRPr sz="1417"/>
            </a:lvl8pPr>
            <a:lvl9pPr>
              <a:defRPr sz="14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5069" y="1457802"/>
            <a:ext cx="2786359" cy="2700757"/>
          </a:xfrm>
        </p:spPr>
        <p:txBody>
          <a:bodyPr/>
          <a:lstStyle>
            <a:lvl1pPr marL="0" indent="0">
              <a:buNone/>
              <a:defRPr sz="1134"/>
            </a:lvl1pPr>
            <a:lvl2pPr marL="323972" indent="0">
              <a:buNone/>
              <a:defRPr sz="992"/>
            </a:lvl2pPr>
            <a:lvl3pPr marL="647944" indent="0">
              <a:buNone/>
              <a:defRPr sz="850"/>
            </a:lvl3pPr>
            <a:lvl4pPr marL="971916" indent="0">
              <a:buNone/>
              <a:defRPr sz="709"/>
            </a:lvl4pPr>
            <a:lvl5pPr marL="1295888" indent="0">
              <a:buNone/>
              <a:defRPr sz="709"/>
            </a:lvl5pPr>
            <a:lvl6pPr marL="1619860" indent="0">
              <a:buNone/>
              <a:defRPr sz="709"/>
            </a:lvl6pPr>
            <a:lvl7pPr marL="1943832" indent="0">
              <a:buNone/>
              <a:defRPr sz="709"/>
            </a:lvl7pPr>
            <a:lvl8pPr marL="2267803" indent="0">
              <a:buNone/>
              <a:defRPr sz="709"/>
            </a:lvl8pPr>
            <a:lvl9pPr marL="2591775" indent="0">
              <a:buNone/>
              <a:defRPr sz="70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115491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069" y="323956"/>
            <a:ext cx="2786359" cy="1133846"/>
          </a:xfrm>
        </p:spPr>
        <p:txBody>
          <a:bodyPr anchor="b"/>
          <a:lstStyle>
            <a:lvl1pPr>
              <a:defRPr sz="226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72775" y="699655"/>
            <a:ext cx="4373582" cy="3453280"/>
          </a:xfrm>
        </p:spPr>
        <p:txBody>
          <a:bodyPr anchor="t"/>
          <a:lstStyle>
            <a:lvl1pPr marL="0" indent="0">
              <a:buNone/>
              <a:defRPr sz="2268"/>
            </a:lvl1pPr>
            <a:lvl2pPr marL="323972" indent="0">
              <a:buNone/>
              <a:defRPr sz="1984"/>
            </a:lvl2pPr>
            <a:lvl3pPr marL="647944" indent="0">
              <a:buNone/>
              <a:defRPr sz="1701"/>
            </a:lvl3pPr>
            <a:lvl4pPr marL="971916" indent="0">
              <a:buNone/>
              <a:defRPr sz="1417"/>
            </a:lvl4pPr>
            <a:lvl5pPr marL="1295888" indent="0">
              <a:buNone/>
              <a:defRPr sz="1417"/>
            </a:lvl5pPr>
            <a:lvl6pPr marL="1619860" indent="0">
              <a:buNone/>
              <a:defRPr sz="1417"/>
            </a:lvl6pPr>
            <a:lvl7pPr marL="1943832" indent="0">
              <a:buNone/>
              <a:defRPr sz="1417"/>
            </a:lvl7pPr>
            <a:lvl8pPr marL="2267803" indent="0">
              <a:buNone/>
              <a:defRPr sz="1417"/>
            </a:lvl8pPr>
            <a:lvl9pPr marL="2591775" indent="0">
              <a:buNone/>
              <a:defRPr sz="1417"/>
            </a:lvl9pPr>
          </a:lstStyle>
          <a:p>
            <a:r>
              <a:rPr lang="en-US" smtClean="0"/>
              <a:t>Click icon to add picture</a:t>
            </a:r>
            <a:endParaRPr lang="en-US" dirty="0"/>
          </a:p>
        </p:txBody>
      </p:sp>
      <p:sp>
        <p:nvSpPr>
          <p:cNvPr id="4" name="Text Placeholder 3"/>
          <p:cNvSpPr>
            <a:spLocks noGrp="1"/>
          </p:cNvSpPr>
          <p:nvPr>
            <p:ph type="body" sz="half" idx="2"/>
          </p:nvPr>
        </p:nvSpPr>
        <p:spPr>
          <a:xfrm>
            <a:off x="595069" y="1457802"/>
            <a:ext cx="2786359" cy="2700757"/>
          </a:xfrm>
        </p:spPr>
        <p:txBody>
          <a:bodyPr/>
          <a:lstStyle>
            <a:lvl1pPr marL="0" indent="0">
              <a:buNone/>
              <a:defRPr sz="1134"/>
            </a:lvl1pPr>
            <a:lvl2pPr marL="323972" indent="0">
              <a:buNone/>
              <a:defRPr sz="992"/>
            </a:lvl2pPr>
            <a:lvl3pPr marL="647944" indent="0">
              <a:buNone/>
              <a:defRPr sz="850"/>
            </a:lvl3pPr>
            <a:lvl4pPr marL="971916" indent="0">
              <a:buNone/>
              <a:defRPr sz="709"/>
            </a:lvl4pPr>
            <a:lvl5pPr marL="1295888" indent="0">
              <a:buNone/>
              <a:defRPr sz="709"/>
            </a:lvl5pPr>
            <a:lvl6pPr marL="1619860" indent="0">
              <a:buNone/>
              <a:defRPr sz="709"/>
            </a:lvl6pPr>
            <a:lvl7pPr marL="1943832" indent="0">
              <a:buNone/>
              <a:defRPr sz="709"/>
            </a:lvl7pPr>
            <a:lvl8pPr marL="2267803" indent="0">
              <a:buNone/>
              <a:defRPr sz="709"/>
            </a:lvl8pPr>
            <a:lvl9pPr marL="2591775" indent="0">
              <a:buNone/>
              <a:defRPr sz="70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57252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944" y="258715"/>
            <a:ext cx="7451288" cy="93924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3944" y="1293574"/>
            <a:ext cx="7451288" cy="30832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3943" y="4503887"/>
            <a:ext cx="1943814" cy="258715"/>
          </a:xfrm>
          <a:prstGeom prst="rect">
            <a:avLst/>
          </a:prstGeom>
        </p:spPr>
        <p:txBody>
          <a:bodyPr vert="horz" lIns="91440" tIns="45720" rIns="91440" bIns="45720" rtlCol="0" anchor="ctr"/>
          <a:lstStyle>
            <a:lvl1pPr algn="l">
              <a:defRPr sz="850">
                <a:solidFill>
                  <a:schemeClr val="tx1">
                    <a:tint val="75000"/>
                  </a:schemeClr>
                </a:solidFill>
              </a:defRPr>
            </a:lvl1pPr>
          </a:lstStyle>
          <a:p>
            <a:fld id="{E9371AD0-EF49-4F94-9285-94D0FC5F7AAB}" type="datetimeFigureOut">
              <a:rPr lang="en-GB" smtClean="0"/>
              <a:pPr/>
              <a:t>17/11/2016</a:t>
            </a:fld>
            <a:endParaRPr lang="en-GB" dirty="0"/>
          </a:p>
        </p:txBody>
      </p:sp>
      <p:sp>
        <p:nvSpPr>
          <p:cNvPr id="5" name="Footer Placeholder 4"/>
          <p:cNvSpPr>
            <a:spLocks noGrp="1"/>
          </p:cNvSpPr>
          <p:nvPr>
            <p:ph type="ftr" sz="quarter" idx="3"/>
          </p:nvPr>
        </p:nvSpPr>
        <p:spPr>
          <a:xfrm>
            <a:off x="2861727" y="4503887"/>
            <a:ext cx="2915722" cy="258715"/>
          </a:xfrm>
          <a:prstGeom prst="rect">
            <a:avLst/>
          </a:prstGeom>
        </p:spPr>
        <p:txBody>
          <a:bodyPr vert="horz" lIns="91440" tIns="45720" rIns="91440" bIns="45720" rtlCol="0" anchor="ctr"/>
          <a:lstStyle>
            <a:lvl1pPr algn="ctr">
              <a:defRPr sz="85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101418" y="4503887"/>
            <a:ext cx="1943814" cy="258715"/>
          </a:xfrm>
          <a:prstGeom prst="rect">
            <a:avLst/>
          </a:prstGeom>
        </p:spPr>
        <p:txBody>
          <a:bodyPr vert="horz" lIns="91440" tIns="45720" rIns="91440" bIns="45720" rtlCol="0" anchor="ctr"/>
          <a:lstStyle>
            <a:lvl1pPr algn="r">
              <a:defRPr sz="850">
                <a:solidFill>
                  <a:schemeClr val="tx1">
                    <a:tint val="75000"/>
                  </a:schemeClr>
                </a:solidFill>
              </a:defRPr>
            </a:lvl1pPr>
          </a:lstStyle>
          <a:p>
            <a:fld id="{093FBC60-D5B3-4EBD-A67D-2BB476256E3C}" type="slidenum">
              <a:rPr lang="en-GB" smtClean="0"/>
              <a:pPr/>
              <a:t>‹#›</a:t>
            </a:fld>
            <a:endParaRPr lang="en-GB" dirty="0"/>
          </a:p>
        </p:txBody>
      </p:sp>
    </p:spTree>
    <p:extLst>
      <p:ext uri="{BB962C8B-B14F-4D97-AF65-F5344CB8AC3E}">
        <p14:creationId xmlns:p14="http://schemas.microsoft.com/office/powerpoint/2010/main" val="1294201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47944"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1986" indent="-161986" algn="l" defTabSz="647944"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5958" indent="-161986" algn="l" defTabSz="647944"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09930" indent="-161986" algn="l" defTabSz="647944"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3902" indent="-161986" algn="l" defTabSz="647944" rtl="0" eaLnBrk="1" latinLnBrk="0" hangingPunct="1">
        <a:lnSpc>
          <a:spcPct val="90000"/>
        </a:lnSpc>
        <a:spcBef>
          <a:spcPts val="354"/>
        </a:spcBef>
        <a:buFont typeface="Arial" panose="020B0604020202020204" pitchFamily="34" charset="0"/>
        <a:buChar char="•"/>
        <a:defRPr sz="1275" kern="1200">
          <a:solidFill>
            <a:schemeClr val="tx1"/>
          </a:solidFill>
          <a:latin typeface="+mn-lt"/>
          <a:ea typeface="+mn-ea"/>
          <a:cs typeface="+mn-cs"/>
        </a:defRPr>
      </a:lvl4pPr>
      <a:lvl5pPr marL="1457874" indent="-161986" algn="l" defTabSz="647944" rtl="0" eaLnBrk="1" latinLnBrk="0" hangingPunct="1">
        <a:lnSpc>
          <a:spcPct val="90000"/>
        </a:lnSpc>
        <a:spcBef>
          <a:spcPts val="354"/>
        </a:spcBef>
        <a:buFont typeface="Arial" panose="020B0604020202020204" pitchFamily="34" charset="0"/>
        <a:buChar char="•"/>
        <a:defRPr sz="1275" kern="1200">
          <a:solidFill>
            <a:schemeClr val="tx1"/>
          </a:solidFill>
          <a:latin typeface="+mn-lt"/>
          <a:ea typeface="+mn-ea"/>
          <a:cs typeface="+mn-cs"/>
        </a:defRPr>
      </a:lvl5pPr>
      <a:lvl6pPr marL="1781846" indent="-161986" algn="l" defTabSz="647944" rtl="0" eaLnBrk="1" latinLnBrk="0" hangingPunct="1">
        <a:lnSpc>
          <a:spcPct val="90000"/>
        </a:lnSpc>
        <a:spcBef>
          <a:spcPts val="354"/>
        </a:spcBef>
        <a:buFont typeface="Arial" panose="020B0604020202020204" pitchFamily="34" charset="0"/>
        <a:buChar char="•"/>
        <a:defRPr sz="1275" kern="1200">
          <a:solidFill>
            <a:schemeClr val="tx1"/>
          </a:solidFill>
          <a:latin typeface="+mn-lt"/>
          <a:ea typeface="+mn-ea"/>
          <a:cs typeface="+mn-cs"/>
        </a:defRPr>
      </a:lvl6pPr>
      <a:lvl7pPr marL="2105817" indent="-161986" algn="l" defTabSz="647944" rtl="0" eaLnBrk="1" latinLnBrk="0" hangingPunct="1">
        <a:lnSpc>
          <a:spcPct val="90000"/>
        </a:lnSpc>
        <a:spcBef>
          <a:spcPts val="354"/>
        </a:spcBef>
        <a:buFont typeface="Arial" panose="020B0604020202020204" pitchFamily="34" charset="0"/>
        <a:buChar char="•"/>
        <a:defRPr sz="1275" kern="1200">
          <a:solidFill>
            <a:schemeClr val="tx1"/>
          </a:solidFill>
          <a:latin typeface="+mn-lt"/>
          <a:ea typeface="+mn-ea"/>
          <a:cs typeface="+mn-cs"/>
        </a:defRPr>
      </a:lvl7pPr>
      <a:lvl8pPr marL="2429789" indent="-161986" algn="l" defTabSz="647944" rtl="0" eaLnBrk="1" latinLnBrk="0" hangingPunct="1">
        <a:lnSpc>
          <a:spcPct val="90000"/>
        </a:lnSpc>
        <a:spcBef>
          <a:spcPts val="354"/>
        </a:spcBef>
        <a:buFont typeface="Arial" panose="020B0604020202020204" pitchFamily="34" charset="0"/>
        <a:buChar char="•"/>
        <a:defRPr sz="1275" kern="1200">
          <a:solidFill>
            <a:schemeClr val="tx1"/>
          </a:solidFill>
          <a:latin typeface="+mn-lt"/>
          <a:ea typeface="+mn-ea"/>
          <a:cs typeface="+mn-cs"/>
        </a:defRPr>
      </a:lvl8pPr>
      <a:lvl9pPr marL="2753761" indent="-161986" algn="l" defTabSz="647944" rtl="0" eaLnBrk="1" latinLnBrk="0" hangingPunct="1">
        <a:lnSpc>
          <a:spcPct val="90000"/>
        </a:lnSpc>
        <a:spcBef>
          <a:spcPts val="354"/>
        </a:spcBef>
        <a:buFont typeface="Arial" panose="020B0604020202020204" pitchFamily="34" charset="0"/>
        <a:buChar char="•"/>
        <a:defRPr sz="1275" kern="1200">
          <a:solidFill>
            <a:schemeClr val="tx1"/>
          </a:solidFill>
          <a:latin typeface="+mn-lt"/>
          <a:ea typeface="+mn-ea"/>
          <a:cs typeface="+mn-cs"/>
        </a:defRPr>
      </a:lvl9pPr>
    </p:bodyStyle>
    <p:otherStyle>
      <a:defPPr>
        <a:defRPr lang="en-US"/>
      </a:defPPr>
      <a:lvl1pPr marL="0" algn="l" defTabSz="647944" rtl="0" eaLnBrk="1" latinLnBrk="0" hangingPunct="1">
        <a:defRPr sz="1275" kern="1200">
          <a:solidFill>
            <a:schemeClr val="tx1"/>
          </a:solidFill>
          <a:latin typeface="+mn-lt"/>
          <a:ea typeface="+mn-ea"/>
          <a:cs typeface="+mn-cs"/>
        </a:defRPr>
      </a:lvl1pPr>
      <a:lvl2pPr marL="323972" algn="l" defTabSz="647944" rtl="0" eaLnBrk="1" latinLnBrk="0" hangingPunct="1">
        <a:defRPr sz="1275" kern="1200">
          <a:solidFill>
            <a:schemeClr val="tx1"/>
          </a:solidFill>
          <a:latin typeface="+mn-lt"/>
          <a:ea typeface="+mn-ea"/>
          <a:cs typeface="+mn-cs"/>
        </a:defRPr>
      </a:lvl2pPr>
      <a:lvl3pPr marL="647944" algn="l" defTabSz="647944" rtl="0" eaLnBrk="1" latinLnBrk="0" hangingPunct="1">
        <a:defRPr sz="1275" kern="1200">
          <a:solidFill>
            <a:schemeClr val="tx1"/>
          </a:solidFill>
          <a:latin typeface="+mn-lt"/>
          <a:ea typeface="+mn-ea"/>
          <a:cs typeface="+mn-cs"/>
        </a:defRPr>
      </a:lvl3pPr>
      <a:lvl4pPr marL="971916" algn="l" defTabSz="647944" rtl="0" eaLnBrk="1" latinLnBrk="0" hangingPunct="1">
        <a:defRPr sz="1275" kern="1200">
          <a:solidFill>
            <a:schemeClr val="tx1"/>
          </a:solidFill>
          <a:latin typeface="+mn-lt"/>
          <a:ea typeface="+mn-ea"/>
          <a:cs typeface="+mn-cs"/>
        </a:defRPr>
      </a:lvl4pPr>
      <a:lvl5pPr marL="1295888" algn="l" defTabSz="647944" rtl="0" eaLnBrk="1" latinLnBrk="0" hangingPunct="1">
        <a:defRPr sz="1275" kern="1200">
          <a:solidFill>
            <a:schemeClr val="tx1"/>
          </a:solidFill>
          <a:latin typeface="+mn-lt"/>
          <a:ea typeface="+mn-ea"/>
          <a:cs typeface="+mn-cs"/>
        </a:defRPr>
      </a:lvl5pPr>
      <a:lvl6pPr marL="1619860" algn="l" defTabSz="647944" rtl="0" eaLnBrk="1" latinLnBrk="0" hangingPunct="1">
        <a:defRPr sz="1275" kern="1200">
          <a:solidFill>
            <a:schemeClr val="tx1"/>
          </a:solidFill>
          <a:latin typeface="+mn-lt"/>
          <a:ea typeface="+mn-ea"/>
          <a:cs typeface="+mn-cs"/>
        </a:defRPr>
      </a:lvl6pPr>
      <a:lvl7pPr marL="1943832" algn="l" defTabSz="647944" rtl="0" eaLnBrk="1" latinLnBrk="0" hangingPunct="1">
        <a:defRPr sz="1275" kern="1200">
          <a:solidFill>
            <a:schemeClr val="tx1"/>
          </a:solidFill>
          <a:latin typeface="+mn-lt"/>
          <a:ea typeface="+mn-ea"/>
          <a:cs typeface="+mn-cs"/>
        </a:defRPr>
      </a:lvl7pPr>
      <a:lvl8pPr marL="2267803" algn="l" defTabSz="647944" rtl="0" eaLnBrk="1" latinLnBrk="0" hangingPunct="1">
        <a:defRPr sz="1275" kern="1200">
          <a:solidFill>
            <a:schemeClr val="tx1"/>
          </a:solidFill>
          <a:latin typeface="+mn-lt"/>
          <a:ea typeface="+mn-ea"/>
          <a:cs typeface="+mn-cs"/>
        </a:defRPr>
      </a:lvl8pPr>
      <a:lvl9pPr marL="2591775" algn="l" defTabSz="647944" rtl="0" eaLnBrk="1" latinLnBrk="0" hangingPunct="1">
        <a:defRPr sz="1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Voake-Jones@bath.ac.uk" TargetMode="Externa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hyperlink" Target="http://www-history.mcs.st-and.ac.uk/" TargetMode="External"/><Relationship Id="rId5" Type="http://schemas.openxmlformats.org/officeDocument/2006/relationships/slide" Target="slide15.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9941" y="603541"/>
            <a:ext cx="7257887" cy="1042731"/>
          </a:xfrm>
        </p:spPr>
        <p:txBody>
          <a:bodyPr>
            <a:noAutofit/>
          </a:bodyPr>
          <a:lstStyle/>
          <a:p>
            <a:r>
              <a:rPr lang="en-GB" sz="4569" b="1" dirty="0">
                <a:latin typeface="Gill Sans MT" panose="020B0502020104020203" pitchFamily="34" charset="0"/>
              </a:rPr>
              <a:t>Quotations from famous mathematicians</a:t>
            </a:r>
          </a:p>
        </p:txBody>
      </p:sp>
      <p:sp>
        <p:nvSpPr>
          <p:cNvPr id="4" name="TextBox 3"/>
          <p:cNvSpPr txBox="1"/>
          <p:nvPr/>
        </p:nvSpPr>
        <p:spPr>
          <a:xfrm>
            <a:off x="265140" y="2163396"/>
            <a:ext cx="8166310" cy="883703"/>
          </a:xfrm>
          <a:prstGeom prst="rect">
            <a:avLst/>
          </a:prstGeom>
          <a:noFill/>
        </p:spPr>
        <p:txBody>
          <a:bodyPr wrap="square" rtlCol="0">
            <a:spAutoFit/>
          </a:bodyPr>
          <a:lstStyle/>
          <a:p>
            <a:pPr algn="ctr"/>
            <a:r>
              <a:rPr lang="en-GB" sz="1714" dirty="0">
                <a:latin typeface="Gill Sans MT" panose="020B0502020104020203" pitchFamily="34" charset="0"/>
                <a:cs typeface="Angsana New" panose="02020603050405020304" pitchFamily="18" charset="-34"/>
              </a:rPr>
              <a:t>This document was created as part of a wider </a:t>
            </a:r>
            <a:r>
              <a:rPr lang="en-GB" sz="1714" b="1" dirty="0">
                <a:latin typeface="Gill Sans MT" panose="020B0502020104020203" pitchFamily="34" charset="0"/>
                <a:cs typeface="Angsana New" panose="02020603050405020304" pitchFamily="18" charset="-34"/>
              </a:rPr>
              <a:t>sigma</a:t>
            </a:r>
            <a:r>
              <a:rPr lang="en-GB" sz="1714" dirty="0">
                <a:latin typeface="Gill Sans MT" panose="020B0502020104020203" pitchFamily="34" charset="0"/>
                <a:cs typeface="Angsana New" panose="02020603050405020304" pitchFamily="18" charset="-34"/>
              </a:rPr>
              <a:t>-funded project looking at promotional activities and resources for mathematics </a:t>
            </a:r>
            <a:r>
              <a:rPr lang="en-GB" sz="1714" dirty="0">
                <a:latin typeface="Gill Sans MT" panose="020B0502020104020203" pitchFamily="34" charset="0"/>
                <a:cs typeface="Angsana New" panose="02020603050405020304" pitchFamily="18" charset="-34"/>
              </a:rPr>
              <a:t>and statistics support </a:t>
            </a:r>
            <a:r>
              <a:rPr lang="en-GB" sz="1714" dirty="0">
                <a:latin typeface="Gill Sans MT" panose="020B0502020104020203" pitchFamily="34" charset="0"/>
                <a:cs typeface="Angsana New" panose="02020603050405020304" pitchFamily="18" charset="-34"/>
              </a:rPr>
              <a:t>centres. </a:t>
            </a:r>
            <a:endParaRPr lang="en-GB" sz="1714" dirty="0">
              <a:latin typeface="Gill Sans MT" panose="020B0502020104020203" pitchFamily="34" charset="0"/>
              <a:cs typeface="Angsana New" panose="02020603050405020304" pitchFamily="18" charset="-34"/>
            </a:endParaRPr>
          </a:p>
          <a:p>
            <a:pPr algn="ctr"/>
            <a:r>
              <a:rPr lang="en-GB" sz="1714" dirty="0">
                <a:latin typeface="Gill Sans MT" panose="020B0502020104020203" pitchFamily="34" charset="0"/>
                <a:cs typeface="Angsana New" panose="02020603050405020304" pitchFamily="18" charset="-34"/>
              </a:rPr>
              <a:t>For </a:t>
            </a:r>
            <a:r>
              <a:rPr lang="en-GB" sz="1714" dirty="0">
                <a:latin typeface="Gill Sans MT" panose="020B0502020104020203" pitchFamily="34" charset="0"/>
                <a:cs typeface="Angsana New" panose="02020603050405020304" pitchFamily="18" charset="-34"/>
              </a:rPr>
              <a:t>more information, email </a:t>
            </a:r>
            <a:r>
              <a:rPr lang="en-GB" sz="1714" dirty="0">
                <a:latin typeface="Gill Sans MT" panose="020B0502020104020203" pitchFamily="34" charset="0"/>
                <a:cs typeface="Angsana New" panose="02020603050405020304" pitchFamily="18" charset="-34"/>
                <a:hlinkClick r:id="rId2"/>
              </a:rPr>
              <a:t>C.Voake-Jones@bath.ac.uk</a:t>
            </a:r>
            <a:r>
              <a:rPr lang="en-GB" sz="1714" dirty="0">
                <a:latin typeface="Gill Sans MT" panose="020B0502020104020203" pitchFamily="34" charset="0"/>
                <a:cs typeface="Angsana New" panose="02020603050405020304" pitchFamily="18" charset="-34"/>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395" y="3393302"/>
            <a:ext cx="2123758" cy="8224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9839" y="3393302"/>
            <a:ext cx="2904205" cy="82244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6041" y="3393302"/>
            <a:ext cx="2005701" cy="822449"/>
          </a:xfrm>
          <a:prstGeom prst="rect">
            <a:avLst/>
          </a:prstGeom>
        </p:spPr>
      </p:pic>
    </p:spTree>
    <p:extLst>
      <p:ext uri="{BB962C8B-B14F-4D97-AF65-F5344CB8AC3E}">
        <p14:creationId xmlns:p14="http://schemas.microsoft.com/office/powerpoint/2010/main" val="73631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835595" y="449547"/>
            <a:ext cx="7068003" cy="1083360"/>
          </a:xfrm>
          <a:prstGeom prst="wedgeRoundRectCallout">
            <a:avLst>
              <a:gd name="adj1" fmla="val 44857"/>
              <a:gd name="adj2" fmla="val 18185"/>
              <a:gd name="adj3" fmla="val 16667"/>
            </a:avLst>
          </a:prstGeom>
          <a:solidFill>
            <a:srgbClr val="8E2579"/>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4569" b="1" dirty="0">
                <a:latin typeface="Bell MT" panose="02020503060305020303" pitchFamily="18" charset="0"/>
              </a:rPr>
              <a:t>Maths quote of the week</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0485"/>
          <a:stretch/>
        </p:blipFill>
        <p:spPr>
          <a:xfrm>
            <a:off x="6360311" y="3647911"/>
            <a:ext cx="1676247" cy="869506"/>
          </a:xfrm>
          <a:prstGeom prst="rect">
            <a:avLst/>
          </a:prstGeom>
        </p:spPr>
      </p:pic>
      <p:sp>
        <p:nvSpPr>
          <p:cNvPr id="6" name="Rectangle 5"/>
          <p:cNvSpPr/>
          <p:nvPr/>
        </p:nvSpPr>
        <p:spPr>
          <a:xfrm>
            <a:off x="581824" y="1765470"/>
            <a:ext cx="7575546" cy="1498487"/>
          </a:xfrm>
          <a:prstGeom prst="rect">
            <a:avLst/>
          </a:prstGeom>
        </p:spPr>
        <p:txBody>
          <a:bodyPr wrap="square">
            <a:spAutoFit/>
          </a:bodyPr>
          <a:lstStyle/>
          <a:p>
            <a:pPr algn="ctr"/>
            <a:r>
              <a:rPr lang="en-GB" sz="3046" b="1" dirty="0">
                <a:latin typeface="Bell MT" panose="02020503060305020303" pitchFamily="18" charset="0"/>
              </a:rPr>
              <a:t>If one is working from the point of view of getting beauty into one's equation, ... </a:t>
            </a:r>
          </a:p>
          <a:p>
            <a:pPr algn="ctr"/>
            <a:r>
              <a:rPr lang="en-GB" sz="3046" b="1" dirty="0">
                <a:latin typeface="Bell MT" panose="02020503060305020303" pitchFamily="18" charset="0"/>
              </a:rPr>
              <a:t>one is on a sure line of progress.</a:t>
            </a:r>
            <a:endParaRPr lang="en-GB" sz="10281" b="1" dirty="0">
              <a:latin typeface="Bell MT" panose="02020503060305020303" pitchFamily="18" charset="0"/>
            </a:endParaRPr>
          </a:p>
        </p:txBody>
      </p:sp>
      <p:sp>
        <p:nvSpPr>
          <p:cNvPr id="7" name="Rectangle 6"/>
          <p:cNvSpPr/>
          <p:nvPr/>
        </p:nvSpPr>
        <p:spPr>
          <a:xfrm>
            <a:off x="2038249" y="3580091"/>
            <a:ext cx="3974820" cy="502573"/>
          </a:xfrm>
          <a:prstGeom prst="rect">
            <a:avLst/>
          </a:prstGeom>
        </p:spPr>
        <p:txBody>
          <a:bodyPr wrap="square">
            <a:spAutoFit/>
          </a:bodyPr>
          <a:lstStyle/>
          <a:p>
            <a:r>
              <a:rPr lang="en-GB" sz="2666" dirty="0">
                <a:latin typeface="Bell MT" panose="02020503060305020303" pitchFamily="18" charset="0"/>
              </a:rPr>
              <a:t>Paul Dirac (1902-1984)</a:t>
            </a:r>
            <a:endParaRPr lang="en-GB" sz="2094" dirty="0"/>
          </a:p>
        </p:txBody>
      </p:sp>
    </p:spTree>
    <p:extLst>
      <p:ext uri="{BB962C8B-B14F-4D97-AF65-F5344CB8AC3E}">
        <p14:creationId xmlns:p14="http://schemas.microsoft.com/office/powerpoint/2010/main" val="38582898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7317" y="823334"/>
            <a:ext cx="8084124" cy="1967590"/>
          </a:xfrm>
          <a:prstGeom prst="rect">
            <a:avLst/>
          </a:prstGeom>
        </p:spPr>
        <p:txBody>
          <a:bodyPr wrap="square">
            <a:spAutoFit/>
          </a:bodyPr>
          <a:lstStyle/>
          <a:p>
            <a:pPr algn="ctr"/>
            <a:r>
              <a:rPr lang="en-GB" sz="6093" dirty="0">
                <a:latin typeface="Angsana New" panose="02020603050405020304" pitchFamily="18" charset="-34"/>
              </a:rPr>
              <a:t>Why are you a physicist? </a:t>
            </a:r>
          </a:p>
          <a:p>
            <a:pPr algn="ctr"/>
            <a:r>
              <a:rPr lang="en-GB" sz="6093" dirty="0">
                <a:latin typeface="Angsana New" panose="02020603050405020304" pitchFamily="18" charset="-34"/>
              </a:rPr>
              <a:t>Why aren't you a mathematician?</a:t>
            </a:r>
            <a:endParaRPr lang="en-GB" sz="16754"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Erd</a:t>
            </a:r>
            <a:r>
              <a:rPr lang="en-GB" sz="3046" dirty="0">
                <a:latin typeface="Angsana New" panose="02020603050405020304" pitchFamily="18" charset="-34"/>
                <a:cs typeface="Angsana New" panose="02020603050405020304" pitchFamily="18" charset="-34"/>
              </a:rPr>
              <a:t>ös</a:t>
            </a:r>
            <a:endParaRPr lang="en-GB" sz="3046" dirty="0">
              <a:latin typeface="Angsana New" panose="02020603050405020304" pitchFamily="18" charset="-34"/>
            </a:endParaRPr>
          </a:p>
        </p:txBody>
      </p:sp>
    </p:spTree>
    <p:extLst>
      <p:ext uri="{BB962C8B-B14F-4D97-AF65-F5344CB8AC3E}">
        <p14:creationId xmlns:p14="http://schemas.microsoft.com/office/powerpoint/2010/main" val="14213271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66372" y="823343"/>
            <a:ext cx="7620893" cy="2201757"/>
          </a:xfrm>
          <a:prstGeom prst="rect">
            <a:avLst/>
          </a:prstGeom>
        </p:spPr>
        <p:txBody>
          <a:bodyPr wrap="square">
            <a:spAutoFit/>
          </a:bodyPr>
          <a:lstStyle/>
          <a:p>
            <a:pPr algn="ctr"/>
            <a:r>
              <a:rPr lang="en-GB" sz="4569" dirty="0">
                <a:latin typeface="Angsana New" panose="02020603050405020304" pitchFamily="18" charset="-34"/>
              </a:rPr>
              <a:t>God may not play dice with the universe, </a:t>
            </a:r>
          </a:p>
          <a:p>
            <a:pPr algn="ctr"/>
            <a:r>
              <a:rPr lang="en-GB" sz="4569" dirty="0">
                <a:latin typeface="Angsana New" panose="02020603050405020304" pitchFamily="18" charset="-34"/>
              </a:rPr>
              <a:t>but something strange is going on with the prime numbers.</a:t>
            </a:r>
            <a:endParaRPr lang="en-GB" sz="13708"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Erd</a:t>
            </a:r>
            <a:r>
              <a:rPr lang="en-GB" sz="3046" dirty="0">
                <a:latin typeface="Angsana New" panose="02020603050405020304" pitchFamily="18" charset="-34"/>
                <a:cs typeface="Angsana New" panose="02020603050405020304" pitchFamily="18" charset="-34"/>
              </a:rPr>
              <a:t>ös</a:t>
            </a:r>
            <a:endParaRPr lang="en-GB" sz="3046" dirty="0">
              <a:latin typeface="Angsana New" panose="02020603050405020304" pitchFamily="18" charset="-34"/>
            </a:endParaRPr>
          </a:p>
        </p:txBody>
      </p:sp>
    </p:spTree>
    <p:extLst>
      <p:ext uri="{BB962C8B-B14F-4D97-AF65-F5344CB8AC3E}">
        <p14:creationId xmlns:p14="http://schemas.microsoft.com/office/powerpoint/2010/main" val="23403302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2"/>
            <a:ext cx="6546179" cy="2201885"/>
          </a:xfrm>
          <a:prstGeom prst="rect">
            <a:avLst/>
          </a:prstGeom>
        </p:spPr>
        <p:txBody>
          <a:bodyPr wrap="square">
            <a:spAutoFit/>
          </a:bodyPr>
          <a:lstStyle/>
          <a:p>
            <a:pPr algn="ctr"/>
            <a:r>
              <a:rPr lang="en-GB" sz="6854" dirty="0">
                <a:latin typeface="Angsana New" panose="02020603050405020304" pitchFamily="18" charset="-34"/>
              </a:rPr>
              <a:t>The purpose of life is to prove and to conjecture.</a:t>
            </a:r>
            <a:endParaRPr lang="en-GB" sz="18277"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Erd</a:t>
            </a:r>
            <a:r>
              <a:rPr lang="en-GB" sz="3046" dirty="0">
                <a:latin typeface="Angsana New" panose="02020603050405020304" pitchFamily="18" charset="-34"/>
                <a:cs typeface="Angsana New" panose="02020603050405020304" pitchFamily="18" charset="-34"/>
              </a:rPr>
              <a:t>ös</a:t>
            </a:r>
            <a:endParaRPr lang="en-GB" sz="3046" dirty="0">
              <a:latin typeface="Angsana New" panose="02020603050405020304" pitchFamily="18" charset="-34"/>
            </a:endParaRPr>
          </a:p>
        </p:txBody>
      </p:sp>
    </p:spTree>
    <p:extLst>
      <p:ext uri="{BB962C8B-B14F-4D97-AF65-F5344CB8AC3E}">
        <p14:creationId xmlns:p14="http://schemas.microsoft.com/office/powerpoint/2010/main" val="28141138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2"/>
            <a:ext cx="6546179" cy="2201885"/>
          </a:xfrm>
          <a:prstGeom prst="rect">
            <a:avLst/>
          </a:prstGeom>
        </p:spPr>
        <p:txBody>
          <a:bodyPr wrap="square">
            <a:spAutoFit/>
          </a:bodyPr>
          <a:lstStyle/>
          <a:p>
            <a:pPr algn="ctr"/>
            <a:r>
              <a:rPr lang="en-GB" sz="6854" dirty="0">
                <a:latin typeface="Angsana New" panose="02020603050405020304" pitchFamily="18" charset="-34"/>
              </a:rPr>
              <a:t>There'll be plenty of time to rest in the grave.</a:t>
            </a:r>
            <a:endParaRPr lang="en-GB" sz="18277"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Erd</a:t>
            </a:r>
            <a:r>
              <a:rPr lang="en-GB" sz="3046" dirty="0">
                <a:latin typeface="Angsana New" panose="02020603050405020304" pitchFamily="18" charset="-34"/>
                <a:cs typeface="Angsana New" panose="02020603050405020304" pitchFamily="18" charset="-34"/>
              </a:rPr>
              <a:t>ös</a:t>
            </a:r>
            <a:endParaRPr lang="en-GB" sz="3046" dirty="0">
              <a:latin typeface="Angsana New" panose="02020603050405020304" pitchFamily="18" charset="-34"/>
            </a:endParaRPr>
          </a:p>
        </p:txBody>
      </p:sp>
    </p:spTree>
    <p:extLst>
      <p:ext uri="{BB962C8B-B14F-4D97-AF65-F5344CB8AC3E}">
        <p14:creationId xmlns:p14="http://schemas.microsoft.com/office/powerpoint/2010/main" val="419361191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64642" y="442288"/>
            <a:ext cx="8141523" cy="2904898"/>
          </a:xfrm>
          <a:prstGeom prst="rect">
            <a:avLst/>
          </a:prstGeom>
        </p:spPr>
        <p:txBody>
          <a:bodyPr wrap="square">
            <a:spAutoFit/>
          </a:bodyPr>
          <a:lstStyle/>
          <a:p>
            <a:pPr algn="ctr"/>
            <a:r>
              <a:rPr lang="en-GB" sz="4569" dirty="0">
                <a:latin typeface="Angsana New" panose="02020603050405020304" pitchFamily="18" charset="-34"/>
              </a:rPr>
              <a:t>There are three signs of senility. </a:t>
            </a:r>
          </a:p>
          <a:p>
            <a:pPr algn="ctr"/>
            <a:r>
              <a:rPr lang="en-GB" sz="4569" dirty="0">
                <a:latin typeface="Angsana New" panose="02020603050405020304" pitchFamily="18" charset="-34"/>
              </a:rPr>
              <a:t>The first sign is that a man forgets his theorems. The second sign is that he forgets to zip up. </a:t>
            </a:r>
          </a:p>
          <a:p>
            <a:pPr algn="ctr"/>
            <a:r>
              <a:rPr lang="en-GB" sz="4569" dirty="0">
                <a:latin typeface="Angsana New" panose="02020603050405020304" pitchFamily="18" charset="-34"/>
              </a:rPr>
              <a:t>The third sign is that he forgets to zip down.</a:t>
            </a:r>
            <a:endParaRPr lang="en-GB" sz="13708" dirty="0">
              <a:latin typeface="Angsana New" panose="02020603050405020304" pitchFamily="18" charset="-34"/>
            </a:endParaRPr>
          </a:p>
        </p:txBody>
      </p:sp>
      <p:sp>
        <p:nvSpPr>
          <p:cNvPr id="3" name="TextBox 2"/>
          <p:cNvSpPr txBox="1"/>
          <p:nvPr/>
        </p:nvSpPr>
        <p:spPr>
          <a:xfrm>
            <a:off x="5829856" y="3609727"/>
            <a:ext cx="3395379" cy="561051"/>
          </a:xfrm>
          <a:prstGeom prst="rect">
            <a:avLst/>
          </a:prstGeom>
          <a:noFill/>
        </p:spPr>
        <p:txBody>
          <a:bodyPr wrap="square" rtlCol="0">
            <a:spAutoFit/>
          </a:bodyPr>
          <a:lstStyle/>
          <a:p>
            <a:r>
              <a:rPr lang="en-GB" sz="3046" dirty="0">
                <a:latin typeface="Angsana New" panose="02020603050405020304" pitchFamily="18" charset="-34"/>
              </a:rPr>
              <a:t>Paul Erd</a:t>
            </a:r>
            <a:r>
              <a:rPr lang="en-GB" sz="3046" dirty="0">
                <a:latin typeface="Angsana New" panose="02020603050405020304" pitchFamily="18" charset="-34"/>
                <a:cs typeface="Angsana New" panose="02020603050405020304" pitchFamily="18" charset="-34"/>
              </a:rPr>
              <a:t>ös</a:t>
            </a:r>
            <a:endParaRPr lang="en-GB" sz="3046" dirty="0">
              <a:latin typeface="Angsana New" panose="02020603050405020304" pitchFamily="18" charset="-34"/>
            </a:endParaRPr>
          </a:p>
        </p:txBody>
      </p:sp>
    </p:spTree>
    <p:extLst>
      <p:ext uri="{BB962C8B-B14F-4D97-AF65-F5344CB8AC3E}">
        <p14:creationId xmlns:p14="http://schemas.microsoft.com/office/powerpoint/2010/main" val="39567391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29856" y="3609728"/>
            <a:ext cx="3395379" cy="561051"/>
          </a:xfrm>
          <a:prstGeom prst="rect">
            <a:avLst/>
          </a:prstGeom>
          <a:noFill/>
        </p:spPr>
        <p:txBody>
          <a:bodyPr wrap="square" rtlCol="0">
            <a:spAutoFit/>
          </a:bodyPr>
          <a:lstStyle/>
          <a:p>
            <a:r>
              <a:rPr lang="en-GB" sz="3046" dirty="0">
                <a:latin typeface="Angsana New" panose="02020603050405020304" pitchFamily="18" charset="-34"/>
              </a:rPr>
              <a:t>Maurits Escher</a:t>
            </a:r>
          </a:p>
        </p:txBody>
      </p:sp>
      <p:sp>
        <p:nvSpPr>
          <p:cNvPr id="4" name="Rectangle 3"/>
          <p:cNvSpPr/>
          <p:nvPr/>
        </p:nvSpPr>
        <p:spPr>
          <a:xfrm>
            <a:off x="536477" y="491883"/>
            <a:ext cx="7613420" cy="2553391"/>
          </a:xfrm>
          <a:prstGeom prst="rect">
            <a:avLst/>
          </a:prstGeom>
        </p:spPr>
        <p:txBody>
          <a:bodyPr wrap="square">
            <a:spAutoFit/>
          </a:bodyPr>
          <a:lstStyle/>
          <a:p>
            <a:pPr algn="ctr"/>
            <a:r>
              <a:rPr lang="en-GB" sz="5331" dirty="0">
                <a:solidFill>
                  <a:srgbClr val="000000"/>
                </a:solidFill>
                <a:latin typeface="Angsana New" panose="02020603050405020304" pitchFamily="18" charset="-34"/>
              </a:rPr>
              <a:t>The laws of mathematics are not merely human inventions or creations. </a:t>
            </a:r>
          </a:p>
          <a:p>
            <a:pPr algn="ctr"/>
            <a:r>
              <a:rPr lang="en-GB" sz="5331" dirty="0">
                <a:solidFill>
                  <a:srgbClr val="000000"/>
                </a:solidFill>
                <a:latin typeface="Angsana New" panose="02020603050405020304" pitchFamily="18" charset="-34"/>
              </a:rPr>
              <a:t>They simply ‘are’.</a:t>
            </a:r>
            <a:endParaRPr lang="en-GB" sz="5331" dirty="0">
              <a:latin typeface="Angsana New" panose="02020603050405020304" pitchFamily="18" charset="-34"/>
            </a:endParaRPr>
          </a:p>
        </p:txBody>
      </p:sp>
    </p:spTree>
    <p:extLst>
      <p:ext uri="{BB962C8B-B14F-4D97-AF65-F5344CB8AC3E}">
        <p14:creationId xmlns:p14="http://schemas.microsoft.com/office/powerpoint/2010/main" val="17431052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65311" y="658963"/>
            <a:ext cx="6546179" cy="2670603"/>
          </a:xfrm>
          <a:prstGeom prst="rect">
            <a:avLst/>
          </a:prstGeom>
        </p:spPr>
        <p:txBody>
          <a:bodyPr wrap="square">
            <a:spAutoFit/>
          </a:bodyPr>
          <a:lstStyle/>
          <a:p>
            <a:pPr algn="ctr"/>
            <a:r>
              <a:rPr lang="en-GB" sz="8377" dirty="0">
                <a:latin typeface="Angsana New" panose="02020603050405020304" pitchFamily="18" charset="-34"/>
              </a:rPr>
              <a:t>There is no royal road to geometry.</a:t>
            </a:r>
            <a:endParaRPr lang="en-GB" sz="26274"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Euclid</a:t>
            </a:r>
          </a:p>
        </p:txBody>
      </p:sp>
    </p:spTree>
    <p:extLst>
      <p:ext uri="{BB962C8B-B14F-4D97-AF65-F5344CB8AC3E}">
        <p14:creationId xmlns:p14="http://schemas.microsoft.com/office/powerpoint/2010/main" val="24969307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18663" y="757049"/>
            <a:ext cx="7463994" cy="2436308"/>
          </a:xfrm>
          <a:prstGeom prst="rect">
            <a:avLst/>
          </a:prstGeom>
        </p:spPr>
        <p:txBody>
          <a:bodyPr wrap="square">
            <a:spAutoFit/>
          </a:bodyPr>
          <a:lstStyle/>
          <a:p>
            <a:pPr algn="ctr"/>
            <a:r>
              <a:rPr lang="en-GB" sz="3808" dirty="0">
                <a:latin typeface="Angsana New" panose="02020603050405020304" pitchFamily="18" charset="-34"/>
              </a:rPr>
              <a:t>Mathematicians have tried in vain to this day to discover some order in the sequence of prime numbers, and we have reason to believe that it is a mystery into which the human mind will never penetrate. </a:t>
            </a:r>
            <a:endParaRPr lang="en-GB" sz="11424"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Leonhard Euler</a:t>
            </a:r>
          </a:p>
        </p:txBody>
      </p:sp>
    </p:spTree>
    <p:extLst>
      <p:ext uri="{BB962C8B-B14F-4D97-AF65-F5344CB8AC3E}">
        <p14:creationId xmlns:p14="http://schemas.microsoft.com/office/powerpoint/2010/main" val="244962294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11201" y="1124318"/>
            <a:ext cx="7904809" cy="1967333"/>
          </a:xfrm>
          <a:prstGeom prst="rect">
            <a:avLst/>
          </a:prstGeom>
        </p:spPr>
        <p:txBody>
          <a:bodyPr wrap="square">
            <a:spAutoFit/>
          </a:bodyPr>
          <a:lstStyle/>
          <a:p>
            <a:pPr algn="ctr"/>
            <a:r>
              <a:rPr lang="en-GB" sz="4569" dirty="0">
                <a:latin typeface="Angsana New" panose="02020603050405020304" pitchFamily="18" charset="-34"/>
              </a:rPr>
              <a:t>[upon losing the use of his right eye] </a:t>
            </a:r>
            <a:r>
              <a:rPr lang="en-GB" sz="6854" dirty="0">
                <a:latin typeface="Angsana New" panose="02020603050405020304" pitchFamily="18" charset="-34"/>
              </a:rPr>
              <a:t/>
            </a:r>
            <a:br>
              <a:rPr lang="en-GB" sz="6854" dirty="0">
                <a:latin typeface="Angsana New" panose="02020603050405020304" pitchFamily="18" charset="-34"/>
              </a:rPr>
            </a:br>
            <a:r>
              <a:rPr lang="en-GB" sz="6093" dirty="0">
                <a:latin typeface="Angsana New" panose="02020603050405020304" pitchFamily="18" charset="-34"/>
              </a:rPr>
              <a:t>Now I will have less distraction.</a:t>
            </a:r>
            <a:r>
              <a:rPr lang="en-GB" sz="6854" dirty="0">
                <a:latin typeface="Angsana New" panose="02020603050405020304" pitchFamily="18" charset="-34"/>
              </a:rPr>
              <a:t> </a:t>
            </a:r>
            <a:r>
              <a:rPr lang="en-GB" sz="7615" dirty="0">
                <a:latin typeface="Angsana New" panose="02020603050405020304" pitchFamily="18" charset="-34"/>
              </a:rPr>
              <a:t> </a:t>
            </a:r>
            <a:endParaRPr lang="en-GB" sz="18277"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Leonhard Euler</a:t>
            </a:r>
          </a:p>
        </p:txBody>
      </p:sp>
    </p:spTree>
    <p:extLst>
      <p:ext uri="{BB962C8B-B14F-4D97-AF65-F5344CB8AC3E}">
        <p14:creationId xmlns:p14="http://schemas.microsoft.com/office/powerpoint/2010/main" val="221648121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51263" y="1278112"/>
            <a:ext cx="7904809" cy="1733039"/>
          </a:xfrm>
          <a:prstGeom prst="rect">
            <a:avLst/>
          </a:prstGeom>
        </p:spPr>
        <p:txBody>
          <a:bodyPr wrap="square">
            <a:spAutoFit/>
          </a:bodyPr>
          <a:lstStyle/>
          <a:p>
            <a:pPr algn="ctr"/>
            <a:r>
              <a:rPr lang="en-GB" sz="5331" dirty="0">
                <a:latin typeface="Angsana New" panose="02020603050405020304" pitchFamily="18" charset="-34"/>
              </a:rPr>
              <a:t>All possible definitions of probability </a:t>
            </a:r>
          </a:p>
          <a:p>
            <a:pPr algn="ctr"/>
            <a:r>
              <a:rPr lang="en-GB" sz="5331" dirty="0">
                <a:latin typeface="Angsana New" panose="02020603050405020304" pitchFamily="18" charset="-34"/>
              </a:rPr>
              <a:t>fall short of the actual practice.</a:t>
            </a:r>
            <a:endParaRPr lang="en-GB" sz="135938"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William Feller</a:t>
            </a:r>
          </a:p>
        </p:txBody>
      </p:sp>
    </p:spTree>
    <p:extLst>
      <p:ext uri="{BB962C8B-B14F-4D97-AF65-F5344CB8AC3E}">
        <p14:creationId xmlns:p14="http://schemas.microsoft.com/office/powerpoint/2010/main" val="3194479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9000" contrast="2000"/>
                    </a14:imgEffect>
                  </a14:imgLayer>
                </a14:imgProps>
              </a:ext>
              <a:ext uri="{28A0092B-C50C-407E-A947-70E740481C1C}">
                <a14:useLocalDpi xmlns:a14="http://schemas.microsoft.com/office/drawing/2010/main" val="0"/>
              </a:ext>
            </a:extLst>
          </a:blip>
          <a:srcRect t="1387" b="20116"/>
          <a:stretch/>
        </p:blipFill>
        <p:spPr>
          <a:xfrm>
            <a:off x="0" y="0"/>
            <a:ext cx="8639175" cy="4859337"/>
          </a:xfrm>
        </p:spPr>
      </p:pic>
      <p:sp>
        <p:nvSpPr>
          <p:cNvPr id="4" name="Rectangle 3"/>
          <p:cNvSpPr/>
          <p:nvPr/>
        </p:nvSpPr>
        <p:spPr>
          <a:xfrm>
            <a:off x="1007259" y="500170"/>
            <a:ext cx="6858804" cy="3105136"/>
          </a:xfrm>
          <a:prstGeom prst="rect">
            <a:avLst/>
          </a:prstGeom>
          <a:noFill/>
        </p:spPr>
        <p:txBody>
          <a:bodyPr wrap="square" lIns="57585" tIns="28793" rIns="57585" bIns="28793">
            <a:spAutoFit/>
          </a:bodyPr>
          <a:lstStyle/>
          <a:p>
            <a:pPr algn="ctr"/>
            <a:r>
              <a:rPr lang="en-GB" sz="4950" b="1" dirty="0">
                <a:ln w="12700">
                  <a:solidFill>
                    <a:schemeClr val="tx1">
                      <a:lumMod val="95000"/>
                      <a:lumOff val="5000"/>
                    </a:schemeClr>
                  </a:solidFill>
                  <a:prstDash val="solid"/>
                </a:ln>
                <a:solidFill>
                  <a:schemeClr val="bg2">
                    <a:lumMod val="10000"/>
                  </a:schemeClr>
                </a:solidFill>
                <a:effectLst>
                  <a:outerShdw blurRad="41275" dist="20320" dir="1800000" algn="tl" rotWithShape="0">
                    <a:srgbClr val="000000">
                      <a:alpha val="40000"/>
                    </a:srgbClr>
                  </a:outerShdw>
                </a:effectLst>
                <a:latin typeface="Footlight MT Light" panose="0204060206030A020304" pitchFamily="18" charset="0"/>
              </a:rPr>
              <a:t>If I have been able to see further, it was only because I stood on the shoulders of giants.</a:t>
            </a:r>
          </a:p>
        </p:txBody>
      </p:sp>
      <p:sp>
        <p:nvSpPr>
          <p:cNvPr id="5" name="TextBox 4"/>
          <p:cNvSpPr txBox="1"/>
          <p:nvPr/>
        </p:nvSpPr>
        <p:spPr>
          <a:xfrm>
            <a:off x="5467711" y="3767255"/>
            <a:ext cx="2824155" cy="561051"/>
          </a:xfrm>
          <a:prstGeom prst="rect">
            <a:avLst/>
          </a:prstGeom>
          <a:noFill/>
        </p:spPr>
        <p:txBody>
          <a:bodyPr wrap="square" rtlCol="0">
            <a:spAutoFit/>
          </a:bodyPr>
          <a:lstStyle/>
          <a:p>
            <a:r>
              <a:rPr lang="en-GB" sz="3046" dirty="0">
                <a:solidFill>
                  <a:schemeClr val="bg2">
                    <a:lumMod val="10000"/>
                  </a:schemeClr>
                </a:solidFill>
                <a:latin typeface="Footlight MT Light" panose="0204060206030A020304" pitchFamily="18" charset="0"/>
              </a:rPr>
              <a:t>- Isaac Newton</a:t>
            </a:r>
          </a:p>
        </p:txBody>
      </p:sp>
    </p:spTree>
    <p:extLst>
      <p:ext uri="{BB962C8B-B14F-4D97-AF65-F5344CB8AC3E}">
        <p14:creationId xmlns:p14="http://schemas.microsoft.com/office/powerpoint/2010/main" val="22343192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2"/>
            <a:ext cx="6546179" cy="2553391"/>
          </a:xfrm>
          <a:prstGeom prst="rect">
            <a:avLst/>
          </a:prstGeom>
        </p:spPr>
        <p:txBody>
          <a:bodyPr wrap="square">
            <a:spAutoFit/>
          </a:bodyPr>
          <a:lstStyle/>
          <a:p>
            <a:pPr algn="ctr"/>
            <a:r>
              <a:rPr lang="en-GB" sz="5331" dirty="0">
                <a:latin typeface="Angsana New" panose="02020603050405020304" pitchFamily="18" charset="-34"/>
              </a:rPr>
              <a:t>And perhaps, posterity will thank me for having shown it that the ancients did not know everything.</a:t>
            </a:r>
            <a:endParaRPr lang="en-GB" sz="13708"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Pierre Fermat</a:t>
            </a:r>
          </a:p>
        </p:txBody>
      </p:sp>
    </p:spTree>
    <p:extLst>
      <p:ext uri="{BB962C8B-B14F-4D97-AF65-F5344CB8AC3E}">
        <p14:creationId xmlns:p14="http://schemas.microsoft.com/office/powerpoint/2010/main" val="172672674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62443" y="576550"/>
            <a:ext cx="6546179" cy="2905219"/>
          </a:xfrm>
          <a:prstGeom prst="rect">
            <a:avLst/>
          </a:prstGeom>
        </p:spPr>
        <p:txBody>
          <a:bodyPr wrap="square">
            <a:spAutoFit/>
          </a:bodyPr>
          <a:lstStyle/>
          <a:p>
            <a:pPr algn="ctr"/>
            <a:r>
              <a:rPr lang="en-GB" sz="6093" dirty="0">
                <a:latin typeface="Angsana New" panose="02020603050405020304" pitchFamily="18" charset="-34"/>
              </a:rPr>
              <a:t>I think that I can safely say that nobody understands quantum mechanics.</a:t>
            </a:r>
            <a:endParaRPr lang="en-GB" sz="15231"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Richard Feynman</a:t>
            </a:r>
          </a:p>
        </p:txBody>
      </p:sp>
    </p:spTree>
    <p:extLst>
      <p:ext uri="{BB962C8B-B14F-4D97-AF65-F5344CB8AC3E}">
        <p14:creationId xmlns:p14="http://schemas.microsoft.com/office/powerpoint/2010/main" val="148942825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05537" y="561608"/>
            <a:ext cx="6546179" cy="2904898"/>
          </a:xfrm>
          <a:prstGeom prst="rect">
            <a:avLst/>
          </a:prstGeom>
        </p:spPr>
        <p:txBody>
          <a:bodyPr wrap="square">
            <a:spAutoFit/>
          </a:bodyPr>
          <a:lstStyle/>
          <a:p>
            <a:pPr algn="ctr"/>
            <a:r>
              <a:rPr lang="en-GB" sz="4569" dirty="0">
                <a:latin typeface="Angsana New" panose="02020603050405020304" pitchFamily="18" charset="-34"/>
              </a:rPr>
              <a:t>For those who want some proof that physicists are human, the proof is in the idiocy of all the different units which they use for measuring energy.</a:t>
            </a:r>
            <a:endParaRPr lang="en-GB" sz="13708" dirty="0">
              <a:latin typeface="Angsana New" panose="02020603050405020304" pitchFamily="18" charset="-34"/>
            </a:endParaRPr>
          </a:p>
        </p:txBody>
      </p:sp>
      <p:sp>
        <p:nvSpPr>
          <p:cNvPr id="3" name="TextBox 2"/>
          <p:cNvSpPr txBox="1"/>
          <p:nvPr/>
        </p:nvSpPr>
        <p:spPr>
          <a:xfrm>
            <a:off x="5523526" y="3759156"/>
            <a:ext cx="3395379" cy="561051"/>
          </a:xfrm>
          <a:prstGeom prst="rect">
            <a:avLst/>
          </a:prstGeom>
          <a:noFill/>
        </p:spPr>
        <p:txBody>
          <a:bodyPr wrap="square" rtlCol="0">
            <a:spAutoFit/>
          </a:bodyPr>
          <a:lstStyle/>
          <a:p>
            <a:r>
              <a:rPr lang="en-GB" sz="3046" dirty="0">
                <a:latin typeface="Angsana New" panose="02020603050405020304" pitchFamily="18" charset="-34"/>
              </a:rPr>
              <a:t>Richard Feynman</a:t>
            </a:r>
          </a:p>
        </p:txBody>
      </p:sp>
    </p:spTree>
    <p:extLst>
      <p:ext uri="{BB962C8B-B14F-4D97-AF65-F5344CB8AC3E}">
        <p14:creationId xmlns:p14="http://schemas.microsoft.com/office/powerpoint/2010/main" val="336473768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95115" y="651498"/>
            <a:ext cx="6918575" cy="2436308"/>
          </a:xfrm>
          <a:prstGeom prst="rect">
            <a:avLst/>
          </a:prstGeom>
        </p:spPr>
        <p:txBody>
          <a:bodyPr wrap="square">
            <a:spAutoFit/>
          </a:bodyPr>
          <a:lstStyle/>
          <a:p>
            <a:pPr algn="ctr"/>
            <a:r>
              <a:rPr lang="en-GB" sz="3808" dirty="0">
                <a:latin typeface="Angsana New" panose="02020603050405020304" pitchFamily="18" charset="-34"/>
              </a:rPr>
              <a:t>To call in the statistician after the experiment is done may be no more than asking him to </a:t>
            </a:r>
          </a:p>
          <a:p>
            <a:pPr algn="ctr"/>
            <a:r>
              <a:rPr lang="en-GB" sz="3808" dirty="0">
                <a:latin typeface="Angsana New" panose="02020603050405020304" pitchFamily="18" charset="-34"/>
              </a:rPr>
              <a:t>perform a post-mortem examination: </a:t>
            </a:r>
          </a:p>
          <a:p>
            <a:pPr algn="ctr"/>
            <a:r>
              <a:rPr lang="en-GB" sz="3808" dirty="0">
                <a:latin typeface="Angsana New" panose="02020603050405020304" pitchFamily="18" charset="-34"/>
              </a:rPr>
              <a:t>he may be able to say what the experiment died of.</a:t>
            </a:r>
            <a:endParaRPr lang="en-GB" sz="11424"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R A Fisher</a:t>
            </a:r>
          </a:p>
        </p:txBody>
      </p:sp>
    </p:spTree>
    <p:extLst>
      <p:ext uri="{BB962C8B-B14F-4D97-AF65-F5344CB8AC3E}">
        <p14:creationId xmlns:p14="http://schemas.microsoft.com/office/powerpoint/2010/main" val="16697648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73835" y="815872"/>
            <a:ext cx="7568589" cy="2201757"/>
          </a:xfrm>
          <a:prstGeom prst="rect">
            <a:avLst/>
          </a:prstGeom>
        </p:spPr>
        <p:txBody>
          <a:bodyPr wrap="square">
            <a:spAutoFit/>
          </a:bodyPr>
          <a:lstStyle/>
          <a:p>
            <a:pPr algn="ctr"/>
            <a:r>
              <a:rPr lang="en-GB" sz="4569" dirty="0">
                <a:latin typeface="Angsana New" panose="02020603050405020304" pitchFamily="18" charset="-34"/>
              </a:rPr>
              <a:t>The analysis of variance is not a mathematical theorem, but rather a convenient method of arranging the arithmetic.</a:t>
            </a:r>
            <a:endParaRPr lang="en-GB" sz="13708"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R A Fisher</a:t>
            </a:r>
          </a:p>
        </p:txBody>
      </p:sp>
    </p:spTree>
    <p:extLst>
      <p:ext uri="{BB962C8B-B14F-4D97-AF65-F5344CB8AC3E}">
        <p14:creationId xmlns:p14="http://schemas.microsoft.com/office/powerpoint/2010/main" val="186155428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726214"/>
            <a:ext cx="6546179" cy="2553391"/>
          </a:xfrm>
          <a:prstGeom prst="rect">
            <a:avLst/>
          </a:prstGeom>
        </p:spPr>
        <p:txBody>
          <a:bodyPr wrap="square">
            <a:spAutoFit/>
          </a:bodyPr>
          <a:lstStyle/>
          <a:p>
            <a:pPr algn="ctr"/>
            <a:r>
              <a:rPr lang="en-GB" sz="5331" dirty="0">
                <a:latin typeface="Angsana New" panose="02020603050405020304" pitchFamily="18" charset="-34"/>
              </a:rPr>
              <a:t>Natural selection is a mechanism for generating an exceedingly high degree of improbability.</a:t>
            </a:r>
            <a:endParaRPr lang="en-GB" sz="15231"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R A Fisher</a:t>
            </a:r>
          </a:p>
        </p:txBody>
      </p:sp>
    </p:spTree>
    <p:extLst>
      <p:ext uri="{BB962C8B-B14F-4D97-AF65-F5344CB8AC3E}">
        <p14:creationId xmlns:p14="http://schemas.microsoft.com/office/powerpoint/2010/main" val="46096017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3"/>
            <a:ext cx="6546179" cy="2553391"/>
          </a:xfrm>
          <a:prstGeom prst="rect">
            <a:avLst/>
          </a:prstGeom>
        </p:spPr>
        <p:txBody>
          <a:bodyPr wrap="square">
            <a:spAutoFit/>
          </a:bodyPr>
          <a:lstStyle/>
          <a:p>
            <a:pPr algn="ctr"/>
            <a:r>
              <a:rPr lang="en-GB" sz="5331" dirty="0">
                <a:latin typeface="Angsana New" panose="02020603050405020304" pitchFamily="18" charset="-34"/>
              </a:rPr>
              <a:t>The profound study of nature is the most fertile source of mathematical discoveries.</a:t>
            </a:r>
            <a:endParaRPr lang="en-GB" sz="13708"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Joseph Fourier</a:t>
            </a:r>
          </a:p>
        </p:txBody>
      </p:sp>
    </p:spTree>
    <p:extLst>
      <p:ext uri="{BB962C8B-B14F-4D97-AF65-F5344CB8AC3E}">
        <p14:creationId xmlns:p14="http://schemas.microsoft.com/office/powerpoint/2010/main" val="28886059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34"/>
            <a:ext cx="6546179" cy="1967590"/>
          </a:xfrm>
          <a:prstGeom prst="rect">
            <a:avLst/>
          </a:prstGeom>
        </p:spPr>
        <p:txBody>
          <a:bodyPr wrap="square">
            <a:spAutoFit/>
          </a:bodyPr>
          <a:lstStyle/>
          <a:p>
            <a:pPr algn="ctr"/>
            <a:r>
              <a:rPr lang="en-GB" sz="6093" dirty="0">
                <a:latin typeface="Angsana New" panose="02020603050405020304" pitchFamily="18" charset="-34"/>
              </a:rPr>
              <a:t>Mathematical analysis is as extensive as nature herself.</a:t>
            </a:r>
            <a:endParaRPr lang="en-GB" sz="16754"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Joseph Fourier</a:t>
            </a:r>
          </a:p>
        </p:txBody>
      </p:sp>
    </p:spTree>
    <p:extLst>
      <p:ext uri="{BB962C8B-B14F-4D97-AF65-F5344CB8AC3E}">
        <p14:creationId xmlns:p14="http://schemas.microsoft.com/office/powerpoint/2010/main" val="170965659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Joseph Fourier</a:t>
            </a:r>
          </a:p>
        </p:txBody>
      </p:sp>
      <p:sp>
        <p:nvSpPr>
          <p:cNvPr id="5" name="Rectangle 2"/>
          <p:cNvSpPr>
            <a:spLocks noChangeArrowheads="1"/>
          </p:cNvSpPr>
          <p:nvPr/>
        </p:nvSpPr>
        <p:spPr bwMode="auto">
          <a:xfrm rot="10800000" flipV="1">
            <a:off x="969821" y="601114"/>
            <a:ext cx="6881216" cy="263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4085" tIns="87043" rIns="174085" bIns="8704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1740925"/>
            <a:r>
              <a:rPr lang="en-US" altLang="en-US" sz="5331" dirty="0">
                <a:solidFill>
                  <a:srgbClr val="000000"/>
                </a:solidFill>
                <a:latin typeface="Angsana New" panose="02020603050405020304" pitchFamily="18" charset="-34"/>
                <a:cs typeface="Angsana New" panose="02020603050405020304" pitchFamily="18" charset="-34"/>
              </a:rPr>
              <a:t>Mathematics compares the most diverse phenomena and discovers the secret analogies that unite them.</a:t>
            </a:r>
            <a:endParaRPr lang="en-US" altLang="en-US" sz="5331" dirty="0">
              <a:latin typeface="Angsana New" panose="02020603050405020304" pitchFamily="18" charset="-34"/>
            </a:endParaRPr>
          </a:p>
        </p:txBody>
      </p:sp>
    </p:spTree>
    <p:extLst>
      <p:ext uri="{BB962C8B-B14F-4D97-AF65-F5344CB8AC3E}">
        <p14:creationId xmlns:p14="http://schemas.microsoft.com/office/powerpoint/2010/main" val="150948414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4"/>
            <a:ext cx="6546179" cy="2436051"/>
          </a:xfrm>
          <a:prstGeom prst="rect">
            <a:avLst/>
          </a:prstGeom>
        </p:spPr>
        <p:txBody>
          <a:bodyPr wrap="square">
            <a:spAutoFit/>
          </a:bodyPr>
          <a:lstStyle/>
          <a:p>
            <a:pPr algn="ctr"/>
            <a:r>
              <a:rPr lang="en-GB" sz="7615" dirty="0">
                <a:latin typeface="Angsana New" panose="02020603050405020304" pitchFamily="18" charset="-34"/>
              </a:rPr>
              <a:t>There is no royal road to mathematics.</a:t>
            </a: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Georg Frobenius</a:t>
            </a:r>
          </a:p>
        </p:txBody>
      </p:sp>
    </p:spTree>
    <p:extLst>
      <p:ext uri="{BB962C8B-B14F-4D97-AF65-F5344CB8AC3E}">
        <p14:creationId xmlns:p14="http://schemas.microsoft.com/office/powerpoint/2010/main" val="2207461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upload.wikimedia.org/wikipedia/commons/8/82/Georg_Friedrich_Bernhard_Rieman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133" y="561622"/>
            <a:ext cx="3318971" cy="36240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92113" y="1172433"/>
            <a:ext cx="4854078" cy="2289473"/>
          </a:xfrm>
          <a:prstGeom prst="rect">
            <a:avLst/>
          </a:prstGeom>
        </p:spPr>
        <p:txBody>
          <a:bodyPr wrap="square">
            <a:spAutoFit/>
          </a:bodyPr>
          <a:lstStyle/>
          <a:p>
            <a:pPr algn="ctr"/>
            <a:r>
              <a:rPr lang="en-GB" sz="3046" dirty="0">
                <a:solidFill>
                  <a:schemeClr val="bg1"/>
                </a:solidFill>
                <a:latin typeface="Times New Roman" panose="02020603050405020304" pitchFamily="18" charset="0"/>
                <a:cs typeface="Times New Roman" panose="02020603050405020304" pitchFamily="18" charset="0"/>
              </a:rPr>
              <a:t>If only I had the theorems! Then I should find the proofs easily enough. </a:t>
            </a:r>
          </a:p>
          <a:p>
            <a:pPr algn="ctr"/>
            <a:endParaRPr lang="en-GB" sz="3046" dirty="0">
              <a:solidFill>
                <a:schemeClr val="bg1"/>
              </a:solidFill>
              <a:latin typeface="Times New Roman" panose="02020603050405020304" pitchFamily="18" charset="0"/>
              <a:cs typeface="Times New Roman" panose="02020603050405020304" pitchFamily="18" charset="0"/>
            </a:endParaRPr>
          </a:p>
          <a:p>
            <a:pPr algn="ctr"/>
            <a:r>
              <a:rPr lang="en-GB" sz="2094"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Bernhard Riemann </a:t>
            </a:r>
            <a:endParaRPr lang="en-GB" sz="2094"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00445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16933" y="935407"/>
            <a:ext cx="7934694" cy="1967590"/>
          </a:xfrm>
          <a:prstGeom prst="rect">
            <a:avLst/>
          </a:prstGeom>
        </p:spPr>
        <p:txBody>
          <a:bodyPr wrap="square">
            <a:spAutoFit/>
          </a:bodyPr>
          <a:lstStyle/>
          <a:p>
            <a:pPr algn="ctr"/>
            <a:r>
              <a:rPr lang="en-GB" sz="6093" dirty="0">
                <a:latin typeface="Angsana New" panose="02020603050405020304" pitchFamily="18" charset="-34"/>
              </a:rPr>
              <a:t>Measure what is measurable, </a:t>
            </a:r>
          </a:p>
          <a:p>
            <a:pPr algn="ctr"/>
            <a:r>
              <a:rPr lang="en-GB" sz="6093" dirty="0">
                <a:latin typeface="Angsana New" panose="02020603050405020304" pitchFamily="18" charset="-34"/>
              </a:rPr>
              <a:t>and make measurable what is not so.</a:t>
            </a:r>
            <a:endParaRPr lang="en-GB" sz="15231"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Galileo Galilei</a:t>
            </a:r>
          </a:p>
        </p:txBody>
      </p:sp>
    </p:spTree>
    <p:extLst>
      <p:ext uri="{BB962C8B-B14F-4D97-AF65-F5344CB8AC3E}">
        <p14:creationId xmlns:p14="http://schemas.microsoft.com/office/powerpoint/2010/main" val="191412201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30601" y="841799"/>
            <a:ext cx="7204530" cy="2201757"/>
          </a:xfrm>
          <a:prstGeom prst="rect">
            <a:avLst/>
          </a:prstGeom>
        </p:spPr>
        <p:txBody>
          <a:bodyPr wrap="square">
            <a:spAutoFit/>
          </a:bodyPr>
          <a:lstStyle/>
          <a:p>
            <a:pPr algn="ctr"/>
            <a:r>
              <a:rPr lang="en-GB" sz="4569" dirty="0">
                <a:latin typeface="Angsana New" panose="02020603050405020304" pitchFamily="18" charset="-34"/>
              </a:rPr>
              <a:t>In questions of science, </a:t>
            </a:r>
          </a:p>
          <a:p>
            <a:pPr algn="ctr"/>
            <a:r>
              <a:rPr lang="en-GB" sz="4569" dirty="0">
                <a:latin typeface="Angsana New" panose="02020603050405020304" pitchFamily="18" charset="-34"/>
              </a:rPr>
              <a:t>the authority of a thousand is not worth the humble reasoning of a single individual.</a:t>
            </a:r>
            <a:endParaRPr lang="en-GB" sz="13708"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Galileo Galilei</a:t>
            </a:r>
          </a:p>
        </p:txBody>
      </p:sp>
    </p:spTree>
    <p:extLst>
      <p:ext uri="{BB962C8B-B14F-4D97-AF65-F5344CB8AC3E}">
        <p14:creationId xmlns:p14="http://schemas.microsoft.com/office/powerpoint/2010/main" val="287612794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07734" y="1152080"/>
            <a:ext cx="8223708" cy="1674497"/>
          </a:xfrm>
          <a:prstGeom prst="rect">
            <a:avLst/>
          </a:prstGeom>
        </p:spPr>
        <p:txBody>
          <a:bodyPr wrap="square">
            <a:spAutoFit/>
          </a:bodyPr>
          <a:lstStyle/>
          <a:p>
            <a:pPr algn="ctr"/>
            <a:r>
              <a:rPr lang="en-GB" sz="3427" dirty="0">
                <a:latin typeface="Angsana New" panose="02020603050405020304" pitchFamily="18" charset="-34"/>
              </a:rPr>
              <a:t>The laws of Nature are written in the language of mathematics ... </a:t>
            </a:r>
          </a:p>
          <a:p>
            <a:pPr algn="ctr"/>
            <a:r>
              <a:rPr lang="en-GB" sz="3427" dirty="0">
                <a:latin typeface="Angsana New" panose="02020603050405020304" pitchFamily="18" charset="-34"/>
              </a:rPr>
              <a:t>the symbols are triangles, circles and other geometrical figures, without whose help it is impossible to comprehend a single word. </a:t>
            </a:r>
            <a:endParaRPr lang="en-GB" sz="11424"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Galileo Galilei</a:t>
            </a:r>
          </a:p>
        </p:txBody>
      </p:sp>
    </p:spTree>
    <p:extLst>
      <p:ext uri="{BB962C8B-B14F-4D97-AF65-F5344CB8AC3E}">
        <p14:creationId xmlns:p14="http://schemas.microsoft.com/office/powerpoint/2010/main" val="75109134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85956" y="576550"/>
            <a:ext cx="6546179" cy="2905219"/>
          </a:xfrm>
          <a:prstGeom prst="rect">
            <a:avLst/>
          </a:prstGeom>
        </p:spPr>
        <p:txBody>
          <a:bodyPr wrap="square">
            <a:spAutoFit/>
          </a:bodyPr>
          <a:lstStyle/>
          <a:p>
            <a:pPr algn="ctr"/>
            <a:r>
              <a:rPr lang="en-GB" sz="6093" dirty="0">
                <a:latin typeface="Angsana New" panose="02020603050405020304" pitchFamily="18" charset="-34"/>
              </a:rPr>
              <a:t>I have never met a man so ignorant that I couldn't learn something from him. </a:t>
            </a:r>
            <a:endParaRPr lang="en-GB" sz="16754"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Galileo Galilei</a:t>
            </a:r>
          </a:p>
        </p:txBody>
      </p:sp>
    </p:spTree>
    <p:extLst>
      <p:ext uri="{BB962C8B-B14F-4D97-AF65-F5344CB8AC3E}">
        <p14:creationId xmlns:p14="http://schemas.microsoft.com/office/powerpoint/2010/main" val="353102358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85974" y="515763"/>
            <a:ext cx="7198379" cy="2905219"/>
          </a:xfrm>
          <a:prstGeom prst="rect">
            <a:avLst/>
          </a:prstGeom>
        </p:spPr>
        <p:txBody>
          <a:bodyPr wrap="square">
            <a:spAutoFit/>
          </a:bodyPr>
          <a:lstStyle/>
          <a:p>
            <a:pPr algn="ctr"/>
            <a:r>
              <a:rPr lang="en-GB" sz="6093" dirty="0">
                <a:latin typeface="Angsana New" panose="02020603050405020304" pitchFamily="18" charset="-34"/>
              </a:rPr>
              <a:t>All truths are easy to understand once they are discovered; </a:t>
            </a:r>
          </a:p>
          <a:p>
            <a:pPr algn="ctr"/>
            <a:r>
              <a:rPr lang="en-GB" sz="6093" dirty="0">
                <a:latin typeface="Angsana New" panose="02020603050405020304" pitchFamily="18" charset="-34"/>
              </a:rPr>
              <a:t>the point is to discover them.</a:t>
            </a:r>
            <a:endParaRPr lang="en-GB" sz="16754"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Galileo Galilei</a:t>
            </a:r>
          </a:p>
        </p:txBody>
      </p:sp>
    </p:spTree>
    <p:extLst>
      <p:ext uri="{BB962C8B-B14F-4D97-AF65-F5344CB8AC3E}">
        <p14:creationId xmlns:p14="http://schemas.microsoft.com/office/powerpoint/2010/main" val="237899258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31325" y="541545"/>
            <a:ext cx="6545002" cy="2729273"/>
          </a:xfrm>
          <a:prstGeom prst="rect">
            <a:avLst/>
          </a:prstGeom>
        </p:spPr>
        <p:txBody>
          <a:bodyPr wrap="square">
            <a:spAutoFit/>
          </a:bodyPr>
          <a:lstStyle/>
          <a:p>
            <a:pPr algn="ctr"/>
            <a:r>
              <a:rPr lang="en-GB" sz="3427" dirty="0">
                <a:latin typeface="Angsana New" panose="02020603050405020304" pitchFamily="18" charset="-34"/>
              </a:rPr>
              <a:t>Unfortunately what is little recognised is that the most worthwhile scientific books are those in which the author clearly indicates what he does not know; </a:t>
            </a:r>
          </a:p>
          <a:p>
            <a:pPr algn="ctr"/>
            <a:r>
              <a:rPr lang="en-GB" sz="3427" dirty="0">
                <a:latin typeface="Angsana New" panose="02020603050405020304" pitchFamily="18" charset="-34"/>
              </a:rPr>
              <a:t>for an author most hurts his readers </a:t>
            </a:r>
          </a:p>
          <a:p>
            <a:pPr algn="ctr"/>
            <a:r>
              <a:rPr lang="en-GB" sz="3427" dirty="0">
                <a:latin typeface="Angsana New" panose="02020603050405020304" pitchFamily="18" charset="-34"/>
              </a:rPr>
              <a:t>by concealing difficulties.</a:t>
            </a:r>
            <a:endParaRPr lang="en-GB" sz="10281"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Évariste Galois</a:t>
            </a:r>
            <a:endParaRPr lang="en-GB" sz="3046" dirty="0">
              <a:latin typeface="Angsana New" panose="02020603050405020304" pitchFamily="18" charset="-34"/>
            </a:endParaRPr>
          </a:p>
        </p:txBody>
      </p:sp>
    </p:spTree>
    <p:extLst>
      <p:ext uri="{BB962C8B-B14F-4D97-AF65-F5344CB8AC3E}">
        <p14:creationId xmlns:p14="http://schemas.microsoft.com/office/powerpoint/2010/main" val="79935464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72784" y="673905"/>
            <a:ext cx="6546179" cy="3022302"/>
          </a:xfrm>
          <a:prstGeom prst="rect">
            <a:avLst/>
          </a:prstGeom>
        </p:spPr>
        <p:txBody>
          <a:bodyPr wrap="square">
            <a:spAutoFit/>
          </a:bodyPr>
          <a:lstStyle/>
          <a:p>
            <a:pPr algn="ctr"/>
            <a:r>
              <a:rPr lang="en-GB" sz="3808" dirty="0">
                <a:latin typeface="Angsana New" panose="02020603050405020304" pitchFamily="18" charset="-34"/>
              </a:rPr>
              <a:t>You know that I write slowly. </a:t>
            </a:r>
          </a:p>
          <a:p>
            <a:pPr algn="ctr"/>
            <a:r>
              <a:rPr lang="en-GB" sz="3808" dirty="0">
                <a:latin typeface="Angsana New" panose="02020603050405020304" pitchFamily="18" charset="-34"/>
              </a:rPr>
              <a:t>This is chiefly because I am never satisfied until I have said as much as possible in a few words, and writing briefly takes far more time than writing at length.</a:t>
            </a:r>
            <a:endParaRPr lang="en-GB" sz="12566" dirty="0">
              <a:latin typeface="Angsana New" panose="02020603050405020304" pitchFamily="18" charset="-34"/>
            </a:endParaRPr>
          </a:p>
        </p:txBody>
      </p:sp>
      <p:sp>
        <p:nvSpPr>
          <p:cNvPr id="3" name="TextBox 2"/>
          <p:cNvSpPr txBox="1"/>
          <p:nvPr/>
        </p:nvSpPr>
        <p:spPr>
          <a:xfrm>
            <a:off x="5486169" y="3706856"/>
            <a:ext cx="3395379" cy="561051"/>
          </a:xfrm>
          <a:prstGeom prst="rect">
            <a:avLst/>
          </a:prstGeom>
          <a:noFill/>
        </p:spPr>
        <p:txBody>
          <a:bodyPr wrap="square" rtlCol="0">
            <a:spAutoFit/>
          </a:bodyPr>
          <a:lstStyle/>
          <a:p>
            <a:r>
              <a:rPr lang="en-GB" sz="3046" dirty="0">
                <a:latin typeface="Angsana New" panose="02020603050405020304" pitchFamily="18" charset="-34"/>
              </a:rPr>
              <a:t>Carl Friedrich Gauss</a:t>
            </a:r>
          </a:p>
        </p:txBody>
      </p:sp>
    </p:spTree>
    <p:extLst>
      <p:ext uri="{BB962C8B-B14F-4D97-AF65-F5344CB8AC3E}">
        <p14:creationId xmlns:p14="http://schemas.microsoft.com/office/powerpoint/2010/main" val="207077451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71" y="792532"/>
            <a:ext cx="8169082" cy="2553391"/>
          </a:xfrm>
          <a:prstGeom prst="rect">
            <a:avLst/>
          </a:prstGeom>
        </p:spPr>
        <p:txBody>
          <a:bodyPr wrap="square">
            <a:spAutoFit/>
          </a:bodyPr>
          <a:lstStyle/>
          <a:p>
            <a:pPr algn="ctr"/>
            <a:r>
              <a:rPr lang="en-GB" sz="5331" dirty="0">
                <a:latin typeface="Angsana New" panose="02020603050405020304" pitchFamily="18" charset="-34"/>
              </a:rPr>
              <a:t>The total number of Dirichlet's publications is not large: </a:t>
            </a:r>
          </a:p>
          <a:p>
            <a:pPr algn="ctr"/>
            <a:r>
              <a:rPr lang="en-GB" sz="5331" dirty="0">
                <a:latin typeface="Angsana New" panose="02020603050405020304" pitchFamily="18" charset="-34"/>
              </a:rPr>
              <a:t>jewels are not weighed on a grocery scale.</a:t>
            </a:r>
            <a:endParaRPr lang="en-GB" sz="15231"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Carl Friedrich Gauss</a:t>
            </a:r>
          </a:p>
        </p:txBody>
      </p:sp>
    </p:spTree>
    <p:extLst>
      <p:ext uri="{BB962C8B-B14F-4D97-AF65-F5344CB8AC3E}">
        <p14:creationId xmlns:p14="http://schemas.microsoft.com/office/powerpoint/2010/main" val="270178846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32376" y="494591"/>
            <a:ext cx="8099066" cy="2905219"/>
          </a:xfrm>
          <a:prstGeom prst="rect">
            <a:avLst/>
          </a:prstGeom>
        </p:spPr>
        <p:txBody>
          <a:bodyPr wrap="square">
            <a:spAutoFit/>
          </a:bodyPr>
          <a:lstStyle/>
          <a:p>
            <a:pPr algn="ctr"/>
            <a:r>
              <a:rPr lang="en-GB" sz="6093" dirty="0">
                <a:latin typeface="Angsana New" panose="02020603050405020304" pitchFamily="18" charset="-34"/>
              </a:rPr>
              <a:t>I have had my results for a long time: but I do not yet know how I am to arrive at them.</a:t>
            </a:r>
            <a:endParaRPr lang="en-GB" sz="16754"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Carl Friedrich Gauss</a:t>
            </a:r>
          </a:p>
        </p:txBody>
      </p:sp>
    </p:spTree>
    <p:extLst>
      <p:ext uri="{BB962C8B-B14F-4D97-AF65-F5344CB8AC3E}">
        <p14:creationId xmlns:p14="http://schemas.microsoft.com/office/powerpoint/2010/main" val="161931064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09462" y="703801"/>
            <a:ext cx="7852510" cy="2553391"/>
          </a:xfrm>
          <a:prstGeom prst="rect">
            <a:avLst/>
          </a:prstGeom>
        </p:spPr>
        <p:txBody>
          <a:bodyPr wrap="square">
            <a:spAutoFit/>
          </a:bodyPr>
          <a:lstStyle/>
          <a:p>
            <a:pPr algn="ctr"/>
            <a:r>
              <a:rPr lang="en-GB" sz="5331" dirty="0">
                <a:latin typeface="Angsana New" panose="02020603050405020304" pitchFamily="18" charset="-34"/>
              </a:rPr>
              <a:t>Mathematics is the queen of the sciences and number theory is the queen of mathematics.</a:t>
            </a:r>
            <a:endParaRPr lang="en-GB" sz="13708"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Carl Friedrich Gauss</a:t>
            </a:r>
          </a:p>
        </p:txBody>
      </p:sp>
    </p:spTree>
    <p:extLst>
      <p:ext uri="{BB962C8B-B14F-4D97-AF65-F5344CB8AC3E}">
        <p14:creationId xmlns:p14="http://schemas.microsoft.com/office/powerpoint/2010/main" val="429982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Oval Callout 6"/>
          <p:cNvSpPr/>
          <p:nvPr/>
        </p:nvSpPr>
        <p:spPr>
          <a:xfrm>
            <a:off x="6969399" y="3496041"/>
            <a:ext cx="1344863" cy="829331"/>
          </a:xfrm>
          <a:prstGeom prst="wedgeEllipseCallou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20"/>
          </a:p>
        </p:txBody>
      </p:sp>
      <p:sp>
        <p:nvSpPr>
          <p:cNvPr id="8" name="Oval Callout 7"/>
          <p:cNvSpPr/>
          <p:nvPr/>
        </p:nvSpPr>
        <p:spPr>
          <a:xfrm>
            <a:off x="6969399" y="2704686"/>
            <a:ext cx="1344863" cy="829331"/>
          </a:xfrm>
          <a:prstGeom prst="wedgeEllipseCallout">
            <a:avLst>
              <a:gd name="adj1" fmla="val 33056"/>
              <a:gd name="adj2" fmla="val 65203"/>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20"/>
          </a:p>
        </p:txBody>
      </p:sp>
      <p:sp>
        <p:nvSpPr>
          <p:cNvPr id="9" name="Oval Callout 8"/>
          <p:cNvSpPr/>
          <p:nvPr/>
        </p:nvSpPr>
        <p:spPr>
          <a:xfrm>
            <a:off x="6969399" y="1913332"/>
            <a:ext cx="1344863" cy="829331"/>
          </a:xfrm>
          <a:prstGeom prst="wedgeEllipseCallou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20"/>
          </a:p>
        </p:txBody>
      </p:sp>
      <p:sp>
        <p:nvSpPr>
          <p:cNvPr id="10" name="Oval Callout 9"/>
          <p:cNvSpPr/>
          <p:nvPr/>
        </p:nvSpPr>
        <p:spPr>
          <a:xfrm>
            <a:off x="6969399" y="1121978"/>
            <a:ext cx="1344863" cy="829331"/>
          </a:xfrm>
          <a:prstGeom prst="wedgeEllipseCallout">
            <a:avLst>
              <a:gd name="adj1" fmla="val 33056"/>
              <a:gd name="adj2" fmla="val 6520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20"/>
          </a:p>
        </p:txBody>
      </p:sp>
      <p:sp>
        <p:nvSpPr>
          <p:cNvPr id="11" name="Oval Callout 10"/>
          <p:cNvSpPr/>
          <p:nvPr/>
        </p:nvSpPr>
        <p:spPr>
          <a:xfrm>
            <a:off x="6969399" y="330623"/>
            <a:ext cx="1344863" cy="829331"/>
          </a:xfrm>
          <a:prstGeom prst="wedgeEllipseCallou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20"/>
          </a:p>
        </p:txBody>
      </p:sp>
      <p:sp>
        <p:nvSpPr>
          <p:cNvPr id="12" name="TextBox 11"/>
          <p:cNvSpPr txBox="1"/>
          <p:nvPr/>
        </p:nvSpPr>
        <p:spPr>
          <a:xfrm>
            <a:off x="207741" y="338703"/>
            <a:ext cx="6471643" cy="912686"/>
          </a:xfrm>
          <a:prstGeom prst="rect">
            <a:avLst/>
          </a:prstGeom>
          <a:noFill/>
        </p:spPr>
        <p:txBody>
          <a:bodyPr wrap="none" rtlCol="0">
            <a:spAutoFit/>
          </a:bodyPr>
          <a:lstStyle/>
          <a:p>
            <a:r>
              <a:rPr lang="en-GB" sz="5331" b="1" dirty="0">
                <a:solidFill>
                  <a:schemeClr val="accent6">
                    <a:lumMod val="50000"/>
                  </a:schemeClr>
                </a:solidFill>
                <a:latin typeface="Aharoni" panose="02010803020104030203" pitchFamily="2" charset="-79"/>
                <a:cs typeface="Aharoni" panose="02010803020104030203" pitchFamily="2" charset="-79"/>
              </a:rPr>
              <a:t>QUOTE OF THE DAY</a:t>
            </a:r>
          </a:p>
        </p:txBody>
      </p:sp>
      <p:sp>
        <p:nvSpPr>
          <p:cNvPr id="14" name="Rectangle 13"/>
          <p:cNvSpPr/>
          <p:nvPr/>
        </p:nvSpPr>
        <p:spPr>
          <a:xfrm>
            <a:off x="260033" y="1913331"/>
            <a:ext cx="6948459" cy="1850507"/>
          </a:xfrm>
          <a:prstGeom prst="rect">
            <a:avLst/>
          </a:prstGeom>
        </p:spPr>
        <p:txBody>
          <a:bodyPr wrap="square">
            <a:spAutoFit/>
          </a:bodyPr>
          <a:lstStyle/>
          <a:p>
            <a:pPr algn="ctr"/>
            <a:r>
              <a:rPr lang="en-GB" sz="2285" dirty="0">
                <a:solidFill>
                  <a:srgbClr val="000000"/>
                </a:solidFill>
                <a:latin typeface="Lucida Sans Typewriter" panose="020B0509030504030204" pitchFamily="49" charset="0"/>
              </a:rPr>
              <a:t>“Life is good for only two things,</a:t>
            </a:r>
          </a:p>
          <a:p>
            <a:pPr algn="ctr"/>
            <a:r>
              <a:rPr lang="en-GB" sz="2285" dirty="0">
                <a:solidFill>
                  <a:srgbClr val="000000"/>
                </a:solidFill>
                <a:latin typeface="Lucida Sans Typewriter" panose="020B0509030504030204" pitchFamily="49" charset="0"/>
              </a:rPr>
              <a:t>discovering mathematics </a:t>
            </a:r>
          </a:p>
          <a:p>
            <a:pPr algn="ctr"/>
            <a:r>
              <a:rPr lang="en-GB" sz="2285" dirty="0">
                <a:solidFill>
                  <a:srgbClr val="000000"/>
                </a:solidFill>
                <a:latin typeface="Lucida Sans Typewriter" panose="020B0509030504030204" pitchFamily="49" charset="0"/>
              </a:rPr>
              <a:t>and teaching mathematics.”</a:t>
            </a:r>
          </a:p>
          <a:p>
            <a:pPr algn="ctr"/>
            <a:endParaRPr lang="en-GB" sz="2285" dirty="0">
              <a:solidFill>
                <a:srgbClr val="000000"/>
              </a:solidFill>
              <a:latin typeface="Lucida Sans Typewriter" panose="020B0509030504030204" pitchFamily="49" charset="0"/>
            </a:endParaRPr>
          </a:p>
          <a:p>
            <a:pPr algn="ctr"/>
            <a:r>
              <a:rPr lang="en-GB" sz="2285" dirty="0">
                <a:solidFill>
                  <a:srgbClr val="000000"/>
                </a:solidFill>
                <a:latin typeface="Lucida Sans Typewriter" panose="020B0509030504030204" pitchFamily="49" charset="0"/>
              </a:rPr>
              <a:t>- Poisson</a:t>
            </a:r>
            <a:endParaRPr lang="en-GB" sz="2285" dirty="0">
              <a:latin typeface="Lucida Sans Typewriter" panose="020B0509030504030204" pitchFamily="49" charset="0"/>
            </a:endParaRPr>
          </a:p>
        </p:txBody>
      </p:sp>
    </p:spTree>
    <p:extLst>
      <p:ext uri="{BB962C8B-B14F-4D97-AF65-F5344CB8AC3E}">
        <p14:creationId xmlns:p14="http://schemas.microsoft.com/office/powerpoint/2010/main" val="384515784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05577" y="872555"/>
            <a:ext cx="8150468" cy="2201885"/>
          </a:xfrm>
          <a:prstGeom prst="rect">
            <a:avLst/>
          </a:prstGeom>
        </p:spPr>
        <p:txBody>
          <a:bodyPr wrap="square">
            <a:spAutoFit/>
          </a:bodyPr>
          <a:lstStyle/>
          <a:p>
            <a:pPr algn="ctr"/>
            <a:r>
              <a:rPr lang="en-GB" sz="3427" dirty="0">
                <a:latin typeface="Angsana New" panose="02020603050405020304" pitchFamily="18" charset="-34"/>
              </a:rPr>
              <a:t>I mean the word proof not in the sense of the lawyers, </a:t>
            </a:r>
          </a:p>
          <a:p>
            <a:pPr algn="ctr"/>
            <a:r>
              <a:rPr lang="en-GB" sz="3427" dirty="0">
                <a:latin typeface="Angsana New" panose="02020603050405020304" pitchFamily="18" charset="-34"/>
              </a:rPr>
              <a:t>who set two half proofs equal to a whole one, </a:t>
            </a:r>
          </a:p>
          <a:p>
            <a:pPr algn="ctr"/>
            <a:r>
              <a:rPr lang="en-GB" sz="3427" dirty="0">
                <a:latin typeface="Angsana New" panose="02020603050405020304" pitchFamily="18" charset="-34"/>
              </a:rPr>
              <a:t>but in the sense of a mathematician, where half proof = 0, </a:t>
            </a:r>
          </a:p>
          <a:p>
            <a:pPr algn="ctr"/>
            <a:r>
              <a:rPr lang="en-GB" sz="3427" dirty="0">
                <a:latin typeface="Angsana New" panose="02020603050405020304" pitchFamily="18" charset="-34"/>
              </a:rPr>
              <a:t>and it is demanded for proof that every doubt becomes impossible.</a:t>
            </a:r>
            <a:endParaRPr lang="en-GB" sz="11424"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Carl Friedrich Gauss</a:t>
            </a:r>
          </a:p>
        </p:txBody>
      </p:sp>
    </p:spTree>
    <p:extLst>
      <p:ext uri="{BB962C8B-B14F-4D97-AF65-F5344CB8AC3E}">
        <p14:creationId xmlns:p14="http://schemas.microsoft.com/office/powerpoint/2010/main" val="266161788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26143" y="681385"/>
            <a:ext cx="7481343" cy="2436051"/>
          </a:xfrm>
          <a:prstGeom prst="rect">
            <a:avLst/>
          </a:prstGeom>
        </p:spPr>
        <p:txBody>
          <a:bodyPr wrap="square">
            <a:spAutoFit/>
          </a:bodyPr>
          <a:lstStyle/>
          <a:p>
            <a:pPr algn="ctr"/>
            <a:r>
              <a:rPr lang="en-GB" sz="7615" dirty="0">
                <a:latin typeface="Angsana New" panose="02020603050405020304" pitchFamily="18" charset="-34"/>
              </a:rPr>
              <a:t>Theory attracts practice </a:t>
            </a:r>
          </a:p>
          <a:p>
            <a:pPr algn="ctr"/>
            <a:r>
              <a:rPr lang="en-GB" sz="7615" dirty="0">
                <a:latin typeface="Angsana New" panose="02020603050405020304" pitchFamily="18" charset="-34"/>
              </a:rPr>
              <a:t>as the magnet attracts iron.</a:t>
            </a:r>
            <a:endParaRPr lang="en-GB" sz="21895"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Carl Friedrich Gauss</a:t>
            </a:r>
          </a:p>
        </p:txBody>
      </p:sp>
    </p:spTree>
    <p:extLst>
      <p:ext uri="{BB962C8B-B14F-4D97-AF65-F5344CB8AC3E}">
        <p14:creationId xmlns:p14="http://schemas.microsoft.com/office/powerpoint/2010/main" val="223451894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57164" y="823343"/>
            <a:ext cx="7777792" cy="2201757"/>
          </a:xfrm>
          <a:prstGeom prst="rect">
            <a:avLst/>
          </a:prstGeom>
        </p:spPr>
        <p:txBody>
          <a:bodyPr wrap="square">
            <a:spAutoFit/>
          </a:bodyPr>
          <a:lstStyle/>
          <a:p>
            <a:pPr algn="ctr"/>
            <a:r>
              <a:rPr lang="en-GB" sz="4569" dirty="0">
                <a:latin typeface="Angsana New" panose="02020603050405020304" pitchFamily="18" charset="-34"/>
              </a:rPr>
              <a:t>There have been only three </a:t>
            </a:r>
          </a:p>
          <a:p>
            <a:pPr algn="ctr"/>
            <a:r>
              <a:rPr lang="en-GB" sz="4569" dirty="0">
                <a:latin typeface="Angsana New" panose="02020603050405020304" pitchFamily="18" charset="-34"/>
              </a:rPr>
              <a:t>epoch-making mathematicians,</a:t>
            </a:r>
          </a:p>
          <a:p>
            <a:pPr algn="ctr"/>
            <a:r>
              <a:rPr lang="en-GB" sz="4569" dirty="0">
                <a:latin typeface="Angsana New" panose="02020603050405020304" pitchFamily="18" charset="-34"/>
              </a:rPr>
              <a:t>Archimedes, Newton, and Eisenstein.</a:t>
            </a:r>
            <a:endParaRPr lang="en-GB" sz="12566"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Carl Friedrich Gauss</a:t>
            </a:r>
          </a:p>
        </p:txBody>
      </p:sp>
    </p:spTree>
    <p:extLst>
      <p:ext uri="{BB962C8B-B14F-4D97-AF65-F5344CB8AC3E}">
        <p14:creationId xmlns:p14="http://schemas.microsoft.com/office/powerpoint/2010/main" val="241936889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84557" y="798737"/>
            <a:ext cx="7744633" cy="2553391"/>
          </a:xfrm>
          <a:prstGeom prst="rect">
            <a:avLst/>
          </a:prstGeom>
        </p:spPr>
        <p:txBody>
          <a:bodyPr wrap="square">
            <a:spAutoFit/>
          </a:bodyPr>
          <a:lstStyle/>
          <a:p>
            <a:pPr algn="ctr"/>
            <a:r>
              <a:rPr lang="en-GB" sz="5331" dirty="0">
                <a:latin typeface="Angsana New" panose="02020603050405020304" pitchFamily="18" charset="-34"/>
              </a:rPr>
              <a:t>The essence of mathematics is not to make simple things complicated, </a:t>
            </a:r>
          </a:p>
          <a:p>
            <a:pPr algn="ctr"/>
            <a:r>
              <a:rPr lang="en-GB" sz="5331" dirty="0">
                <a:latin typeface="Angsana New" panose="02020603050405020304" pitchFamily="18" charset="-34"/>
              </a:rPr>
              <a:t>but to make complicated things simple.</a:t>
            </a: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S Gudder</a:t>
            </a:r>
          </a:p>
        </p:txBody>
      </p:sp>
    </p:spTree>
    <p:extLst>
      <p:ext uri="{BB962C8B-B14F-4D97-AF65-F5344CB8AC3E}">
        <p14:creationId xmlns:p14="http://schemas.microsoft.com/office/powerpoint/2010/main" val="34384346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4"/>
            <a:ext cx="6546179" cy="1733039"/>
          </a:xfrm>
          <a:prstGeom prst="rect">
            <a:avLst/>
          </a:prstGeom>
        </p:spPr>
        <p:txBody>
          <a:bodyPr wrap="square">
            <a:spAutoFit/>
          </a:bodyPr>
          <a:lstStyle/>
          <a:p>
            <a:pPr algn="ctr"/>
            <a:r>
              <a:rPr lang="en-GB" sz="5331" dirty="0">
                <a:latin typeface="Angsana New" panose="02020603050405020304" pitchFamily="18" charset="-34"/>
              </a:rPr>
              <a:t>The only way to learn mathematics is to do mathematics.</a:t>
            </a:r>
            <a:endParaRPr lang="en-GB" sz="13708"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36688999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4"/>
            <a:ext cx="6546179" cy="2553391"/>
          </a:xfrm>
          <a:prstGeom prst="rect">
            <a:avLst/>
          </a:prstGeom>
        </p:spPr>
        <p:txBody>
          <a:bodyPr wrap="square">
            <a:spAutoFit/>
          </a:bodyPr>
          <a:lstStyle/>
          <a:p>
            <a:pPr algn="ctr"/>
            <a:r>
              <a:rPr lang="en-GB" sz="5331" dirty="0">
                <a:latin typeface="Angsana New" panose="02020603050405020304" pitchFamily="18" charset="-34"/>
              </a:rPr>
              <a:t>The source of all great mathematics is the special case, the concrete example.</a:t>
            </a:r>
            <a:endParaRPr lang="en-GB" sz="13708"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99393879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96849" y="909462"/>
            <a:ext cx="7603151" cy="2436436"/>
          </a:xfrm>
          <a:prstGeom prst="rect">
            <a:avLst/>
          </a:prstGeom>
        </p:spPr>
        <p:txBody>
          <a:bodyPr wrap="square">
            <a:spAutoFit/>
          </a:bodyPr>
          <a:lstStyle/>
          <a:p>
            <a:pPr algn="ctr"/>
            <a:r>
              <a:rPr lang="en-GB" sz="3427" dirty="0">
                <a:latin typeface="Angsana New" panose="02020603050405020304" pitchFamily="18" charset="-34"/>
              </a:rPr>
              <a:t>Mathematics is not a deductive science – that's a cliché.</a:t>
            </a:r>
          </a:p>
          <a:p>
            <a:pPr algn="ctr"/>
            <a:endParaRPr lang="en-GB" sz="762" dirty="0">
              <a:latin typeface="Angsana New" panose="02020603050405020304" pitchFamily="18" charset="-34"/>
            </a:endParaRPr>
          </a:p>
          <a:p>
            <a:pPr algn="ctr"/>
            <a:r>
              <a:rPr lang="en-GB" sz="3427" dirty="0">
                <a:latin typeface="Angsana New" panose="02020603050405020304" pitchFamily="18" charset="-34"/>
              </a:rPr>
              <a:t>When you try to prove a theorem, you don't just list the hypotheses, and then start to reason. </a:t>
            </a:r>
          </a:p>
          <a:p>
            <a:pPr algn="ctr"/>
            <a:endParaRPr lang="en-GB" sz="762" dirty="0">
              <a:latin typeface="Angsana New" panose="02020603050405020304" pitchFamily="18" charset="-34"/>
            </a:endParaRPr>
          </a:p>
          <a:p>
            <a:pPr algn="ctr"/>
            <a:r>
              <a:rPr lang="en-GB" sz="3427" dirty="0">
                <a:latin typeface="Angsana New" panose="02020603050405020304" pitchFamily="18" charset="-34"/>
              </a:rPr>
              <a:t>What you do is trial and error, experimentation, guesswork.</a:t>
            </a:r>
            <a:endParaRPr lang="en-GB" sz="11424"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230044862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04412" y="503462"/>
            <a:ext cx="6546179" cy="2904898"/>
          </a:xfrm>
          <a:prstGeom prst="rect">
            <a:avLst/>
          </a:prstGeom>
        </p:spPr>
        <p:txBody>
          <a:bodyPr wrap="square">
            <a:spAutoFit/>
          </a:bodyPr>
          <a:lstStyle/>
          <a:p>
            <a:pPr algn="ctr"/>
            <a:r>
              <a:rPr lang="en-GB" sz="4569" dirty="0">
                <a:latin typeface="Angsana New" panose="02020603050405020304" pitchFamily="18" charset="-34"/>
              </a:rPr>
              <a:t>To be a scholar of mathematics </a:t>
            </a:r>
          </a:p>
          <a:p>
            <a:pPr algn="ctr"/>
            <a:r>
              <a:rPr lang="en-GB" sz="4569" dirty="0">
                <a:latin typeface="Angsana New" panose="02020603050405020304" pitchFamily="18" charset="-34"/>
              </a:rPr>
              <a:t>you must be born with talent, insight, concentration, taste, luck, drive </a:t>
            </a:r>
          </a:p>
          <a:p>
            <a:pPr algn="ctr"/>
            <a:r>
              <a:rPr lang="en-GB" sz="4569" dirty="0">
                <a:latin typeface="Angsana New" panose="02020603050405020304" pitchFamily="18" charset="-34"/>
              </a:rPr>
              <a:t>and the ability to visualise and guess.</a:t>
            </a:r>
            <a:endParaRPr lang="en-GB" sz="13708"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39620126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84387" y="505660"/>
            <a:ext cx="7038441" cy="3051413"/>
          </a:xfrm>
          <a:prstGeom prst="rect">
            <a:avLst/>
          </a:prstGeom>
        </p:spPr>
        <p:txBody>
          <a:bodyPr wrap="square">
            <a:spAutoFit/>
          </a:bodyPr>
          <a:lstStyle/>
          <a:p>
            <a:pPr algn="ctr"/>
            <a:r>
              <a:rPr lang="en-GB" sz="4569" dirty="0">
                <a:latin typeface="Angsana New" panose="02020603050405020304" pitchFamily="18" charset="-34"/>
              </a:rPr>
              <a:t>When a student comes and asks, </a:t>
            </a:r>
          </a:p>
          <a:p>
            <a:pPr algn="ctr"/>
            <a:r>
              <a:rPr lang="en-GB" sz="4569" dirty="0">
                <a:latin typeface="Angsana New" panose="02020603050405020304" pitchFamily="18" charset="-34"/>
              </a:rPr>
              <a:t>"Should I become a mathematician?" </a:t>
            </a:r>
          </a:p>
          <a:p>
            <a:pPr algn="ctr"/>
            <a:r>
              <a:rPr lang="en-GB" sz="4569" dirty="0">
                <a:latin typeface="Angsana New" panose="02020603050405020304" pitchFamily="18" charset="-34"/>
              </a:rPr>
              <a:t>the answer should be no. </a:t>
            </a:r>
          </a:p>
          <a:p>
            <a:pPr algn="ctr"/>
            <a:endParaRPr lang="en-GB" sz="952" dirty="0">
              <a:latin typeface="Angsana New" panose="02020603050405020304" pitchFamily="18" charset="-34"/>
            </a:endParaRPr>
          </a:p>
          <a:p>
            <a:pPr algn="ctr"/>
            <a:r>
              <a:rPr lang="en-GB" sz="4569" dirty="0">
                <a:latin typeface="Angsana New" panose="02020603050405020304" pitchFamily="18" charset="-34"/>
              </a:rPr>
              <a:t>If you have to ask, you shouldn't even ask.</a:t>
            </a:r>
            <a:endParaRPr lang="en-GB" sz="13708" dirty="0">
              <a:latin typeface="Angsana New" panose="02020603050405020304" pitchFamily="18" charset="-34"/>
            </a:endParaRPr>
          </a:p>
        </p:txBody>
      </p:sp>
      <p:sp>
        <p:nvSpPr>
          <p:cNvPr id="3" name="TextBox 2"/>
          <p:cNvSpPr txBox="1"/>
          <p:nvPr/>
        </p:nvSpPr>
        <p:spPr>
          <a:xfrm>
            <a:off x="5567905" y="3730987"/>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225289169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30596" y="1014028"/>
            <a:ext cx="6546179" cy="1967590"/>
          </a:xfrm>
          <a:prstGeom prst="rect">
            <a:avLst/>
          </a:prstGeom>
        </p:spPr>
        <p:txBody>
          <a:bodyPr wrap="square">
            <a:spAutoFit/>
          </a:bodyPr>
          <a:lstStyle/>
          <a:p>
            <a:pPr algn="ctr"/>
            <a:r>
              <a:rPr lang="en-GB" sz="6093" dirty="0">
                <a:latin typeface="Angsana New" panose="02020603050405020304" pitchFamily="18" charset="-34"/>
              </a:rPr>
              <a:t>The library is the mathematician's laboratory.</a:t>
            </a:r>
            <a:endParaRPr lang="en-GB" sz="16754"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3462235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2">
              <a:lumMod val="20000"/>
              <a:lumOff val="80000"/>
            </a:schemeClr>
          </a:bgClr>
        </a:pattFill>
        <a:effectLst/>
      </p:bgPr>
    </p:bg>
    <p:spTree>
      <p:nvGrpSpPr>
        <p:cNvPr id="1" name=""/>
        <p:cNvGrpSpPr/>
        <p:nvPr/>
      </p:nvGrpSpPr>
      <p:grpSpPr>
        <a:xfrm>
          <a:off x="0" y="0"/>
          <a:ext cx="0" cy="0"/>
          <a:chOff x="0" y="0"/>
          <a:chExt cx="0" cy="0"/>
        </a:xfrm>
      </p:grpSpPr>
      <p:pic>
        <p:nvPicPr>
          <p:cNvPr id="1026" name="Picture 2" descr="https://upload.wikimedia.org/wikipedia/commons/5/5f/Diagram_of_Pythagoras_Theorem.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1425" y="2650835"/>
            <a:ext cx="3264747" cy="16743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151" y="489273"/>
            <a:ext cx="7201088" cy="1967590"/>
          </a:xfrm>
          <a:prstGeom prst="rect">
            <a:avLst/>
          </a:prstGeom>
        </p:spPr>
        <p:txBody>
          <a:bodyPr wrap="square">
            <a:spAutoFit/>
          </a:bodyPr>
          <a:lstStyle/>
          <a:p>
            <a:pPr algn="ctr"/>
            <a:r>
              <a:rPr lang="en-GB" sz="6093" dirty="0">
                <a:solidFill>
                  <a:srgbClr val="000000"/>
                </a:solidFill>
                <a:latin typeface="Aharoni" panose="02010803020104030203" pitchFamily="2" charset="-79"/>
                <a:cs typeface="Aharoni" panose="02010803020104030203" pitchFamily="2" charset="-79"/>
              </a:rPr>
              <a:t>Number rules the universe.</a:t>
            </a:r>
            <a:endParaRPr lang="en-GB" sz="6093" dirty="0">
              <a:latin typeface="Aharoni" panose="02010803020104030203" pitchFamily="2" charset="-79"/>
              <a:cs typeface="Aharoni" panose="02010803020104030203" pitchFamily="2" charset="-79"/>
            </a:endParaRPr>
          </a:p>
        </p:txBody>
      </p:sp>
      <p:sp>
        <p:nvSpPr>
          <p:cNvPr id="7" name="Rectangle 6"/>
          <p:cNvSpPr/>
          <p:nvPr/>
        </p:nvSpPr>
        <p:spPr>
          <a:xfrm>
            <a:off x="-917970" y="3195048"/>
            <a:ext cx="6674288" cy="502573"/>
          </a:xfrm>
          <a:prstGeom prst="rect">
            <a:avLst/>
          </a:prstGeom>
        </p:spPr>
        <p:txBody>
          <a:bodyPr wrap="square">
            <a:spAutoFit/>
          </a:bodyPr>
          <a:lstStyle/>
          <a:p>
            <a:pPr algn="ctr"/>
            <a:r>
              <a:rPr lang="en-GB" sz="2666" dirty="0">
                <a:solidFill>
                  <a:srgbClr val="000000"/>
                </a:solidFill>
                <a:latin typeface="Aharoni" panose="02010803020104030203" pitchFamily="2" charset="-79"/>
                <a:cs typeface="Aharoni" panose="02010803020104030203" pitchFamily="2" charset="-79"/>
              </a:rPr>
              <a:t>~ Pythagoras</a:t>
            </a:r>
            <a:endParaRPr lang="en-GB" sz="2666"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0620919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76661" y="878707"/>
            <a:ext cx="7081501" cy="2436051"/>
          </a:xfrm>
          <a:prstGeom prst="rect">
            <a:avLst/>
          </a:prstGeom>
        </p:spPr>
        <p:txBody>
          <a:bodyPr wrap="square">
            <a:spAutoFit/>
          </a:bodyPr>
          <a:lstStyle/>
          <a:p>
            <a:pPr algn="ctr"/>
            <a:r>
              <a:rPr lang="en-GB" sz="7615" dirty="0">
                <a:latin typeface="Angsana New" panose="02020603050405020304" pitchFamily="18" charset="-34"/>
              </a:rPr>
              <a:t>Computers are important, but not to mathematics.</a:t>
            </a:r>
            <a:endParaRPr lang="en-GB" sz="21895"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258765217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88787" y="771043"/>
            <a:ext cx="7481343" cy="2553391"/>
          </a:xfrm>
          <a:prstGeom prst="rect">
            <a:avLst/>
          </a:prstGeom>
        </p:spPr>
        <p:txBody>
          <a:bodyPr wrap="square">
            <a:spAutoFit/>
          </a:bodyPr>
          <a:lstStyle/>
          <a:p>
            <a:pPr algn="ctr"/>
            <a:r>
              <a:rPr lang="en-GB" sz="5331" dirty="0">
                <a:latin typeface="Angsana New" panose="02020603050405020304" pitchFamily="18" charset="-34"/>
              </a:rPr>
              <a:t>Applied mathematics will always need pure mathematics, just as anteaters will always need ants.</a:t>
            </a:r>
            <a:endParaRPr lang="en-GB" sz="15231"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275810556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7055" y="823343"/>
            <a:ext cx="8044393" cy="2553391"/>
          </a:xfrm>
          <a:prstGeom prst="rect">
            <a:avLst/>
          </a:prstGeom>
        </p:spPr>
        <p:txBody>
          <a:bodyPr wrap="square">
            <a:spAutoFit/>
          </a:bodyPr>
          <a:lstStyle/>
          <a:p>
            <a:pPr algn="ctr"/>
            <a:r>
              <a:rPr lang="en-GB" sz="5331" dirty="0">
                <a:latin typeface="Angsana New" panose="02020603050405020304" pitchFamily="18" charset="-34"/>
              </a:rPr>
              <a:t>Feller was an ebullient man, </a:t>
            </a:r>
          </a:p>
          <a:p>
            <a:pPr algn="ctr"/>
            <a:r>
              <a:rPr lang="en-GB" sz="5331" dirty="0">
                <a:latin typeface="Angsana New" panose="02020603050405020304" pitchFamily="18" charset="-34"/>
              </a:rPr>
              <a:t>who would rather be wrong </a:t>
            </a:r>
          </a:p>
          <a:p>
            <a:pPr algn="ctr"/>
            <a:r>
              <a:rPr lang="en-GB" sz="5331" dirty="0">
                <a:latin typeface="Angsana New" panose="02020603050405020304" pitchFamily="18" charset="-34"/>
              </a:rPr>
              <a:t>than undecided.</a:t>
            </a:r>
            <a:endParaRPr lang="en-GB" sz="15231"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415156526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94520" y="823343"/>
            <a:ext cx="7867450" cy="1850315"/>
          </a:xfrm>
          <a:prstGeom prst="rect">
            <a:avLst/>
          </a:prstGeom>
        </p:spPr>
        <p:txBody>
          <a:bodyPr wrap="square">
            <a:spAutoFit/>
          </a:bodyPr>
          <a:lstStyle/>
          <a:p>
            <a:pPr algn="ctr"/>
            <a:r>
              <a:rPr lang="en-GB" sz="3808" dirty="0">
                <a:latin typeface="Angsana New" panose="02020603050405020304" pitchFamily="18" charset="-34"/>
              </a:rPr>
              <a:t>... the student skit at Christmas contained a plaintive line: "Give us Master's exams that our faculty can pass, </a:t>
            </a:r>
          </a:p>
          <a:p>
            <a:pPr algn="ctr"/>
            <a:r>
              <a:rPr lang="en-GB" sz="3808" dirty="0">
                <a:latin typeface="Angsana New" panose="02020603050405020304" pitchFamily="18" charset="-34"/>
              </a:rPr>
              <a:t>or give us a faculty that can pass our Master's exams."</a:t>
            </a:r>
            <a:endParaRPr lang="en-GB" sz="12566"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87655495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087386" y="503459"/>
            <a:ext cx="6403624" cy="3022302"/>
          </a:xfrm>
          <a:prstGeom prst="rect">
            <a:avLst/>
          </a:prstGeom>
        </p:spPr>
        <p:txBody>
          <a:bodyPr wrap="square">
            <a:spAutoFit/>
          </a:bodyPr>
          <a:lstStyle/>
          <a:p>
            <a:pPr algn="ctr"/>
            <a:r>
              <a:rPr lang="en-GB" sz="3808" dirty="0">
                <a:latin typeface="Angsana New" panose="02020603050405020304" pitchFamily="18" charset="-34"/>
              </a:rPr>
              <a:t>The mathematical fraternity is a little like a self-perpetuating priesthood. </a:t>
            </a:r>
          </a:p>
          <a:p>
            <a:pPr algn="ctr"/>
            <a:r>
              <a:rPr lang="en-GB" sz="3808" dirty="0">
                <a:latin typeface="Angsana New" panose="02020603050405020304" pitchFamily="18" charset="-34"/>
              </a:rPr>
              <a:t>The mathematicians of today teach the mathematicians of tomorrow and, in effect, decide whom to admit to the priesthood.</a:t>
            </a:r>
            <a:endParaRPr lang="en-GB" sz="12566" dirty="0">
              <a:latin typeface="Angsana New" panose="02020603050405020304" pitchFamily="18" charset="-34"/>
            </a:endParaRPr>
          </a:p>
        </p:txBody>
      </p:sp>
      <p:sp>
        <p:nvSpPr>
          <p:cNvPr id="3" name="TextBox 2"/>
          <p:cNvSpPr txBox="1"/>
          <p:nvPr/>
        </p:nvSpPr>
        <p:spPr>
          <a:xfrm>
            <a:off x="5543299" y="3669470"/>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204531899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099838" y="952523"/>
            <a:ext cx="6546179" cy="2201885"/>
          </a:xfrm>
          <a:prstGeom prst="rect">
            <a:avLst/>
          </a:prstGeom>
        </p:spPr>
        <p:txBody>
          <a:bodyPr wrap="square">
            <a:spAutoFit/>
          </a:bodyPr>
          <a:lstStyle/>
          <a:p>
            <a:pPr algn="ctr"/>
            <a:r>
              <a:rPr lang="en-GB" sz="6854" dirty="0">
                <a:latin typeface="Angsana New" panose="02020603050405020304" pitchFamily="18" charset="-34"/>
              </a:rPr>
              <a:t>The heart of mathematics is its problems.</a:t>
            </a:r>
            <a:endParaRPr lang="en-GB" sz="18277"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141978841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41322" y="620338"/>
            <a:ext cx="6546179" cy="2905219"/>
          </a:xfrm>
          <a:prstGeom prst="rect">
            <a:avLst/>
          </a:prstGeom>
        </p:spPr>
        <p:txBody>
          <a:bodyPr wrap="square">
            <a:spAutoFit/>
          </a:bodyPr>
          <a:lstStyle/>
          <a:p>
            <a:pPr algn="ctr"/>
            <a:r>
              <a:rPr lang="en-GB" sz="6093" dirty="0">
                <a:latin typeface="Angsana New" panose="02020603050405020304" pitchFamily="18" charset="-34"/>
              </a:rPr>
              <a:t>It saddens me that educated people don't even know that my subject exists.</a:t>
            </a:r>
            <a:endParaRPr lang="en-GB" sz="16754"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38661906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22883" y="430061"/>
            <a:ext cx="7155318" cy="3373744"/>
          </a:xfrm>
          <a:prstGeom prst="rect">
            <a:avLst/>
          </a:prstGeom>
        </p:spPr>
        <p:txBody>
          <a:bodyPr wrap="square">
            <a:spAutoFit/>
          </a:bodyPr>
          <a:lstStyle/>
          <a:p>
            <a:pPr algn="ctr"/>
            <a:r>
              <a:rPr lang="en-GB" sz="5331" dirty="0">
                <a:latin typeface="Angsana New" panose="02020603050405020304" pitchFamily="18" charset="-34"/>
              </a:rPr>
              <a:t>I'd be glad to have written this book, and the next few times I talk to audiences I shall happily steal material from it.</a:t>
            </a:r>
            <a:endParaRPr lang="en-GB" sz="15231" dirty="0">
              <a:latin typeface="Angsana New" panose="02020603050405020304" pitchFamily="18" charset="-34"/>
            </a:endParaRPr>
          </a:p>
        </p:txBody>
      </p:sp>
      <p:sp>
        <p:nvSpPr>
          <p:cNvPr id="3" name="TextBox 2"/>
          <p:cNvSpPr txBox="1"/>
          <p:nvPr/>
        </p:nvSpPr>
        <p:spPr>
          <a:xfrm>
            <a:off x="5887779" y="3767894"/>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238616706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15301" y="835647"/>
            <a:ext cx="6901741" cy="2436308"/>
          </a:xfrm>
          <a:prstGeom prst="rect">
            <a:avLst/>
          </a:prstGeom>
        </p:spPr>
        <p:txBody>
          <a:bodyPr wrap="square">
            <a:spAutoFit/>
          </a:bodyPr>
          <a:lstStyle/>
          <a:p>
            <a:pPr algn="ctr"/>
            <a:r>
              <a:rPr lang="en-GB" sz="3808" dirty="0">
                <a:latin typeface="Angsana New" panose="02020603050405020304" pitchFamily="18" charset="-34"/>
              </a:rPr>
              <a:t>A good stack of examples, as large as possible, is indispensable for a thorough understanding of any concept, and when I want to learn something new, I make it my first job to build one.</a:t>
            </a:r>
            <a:endParaRPr lang="en-GB" sz="12566"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Halmos</a:t>
            </a:r>
          </a:p>
        </p:txBody>
      </p:sp>
    </p:spTree>
    <p:extLst>
      <p:ext uri="{BB962C8B-B14F-4D97-AF65-F5344CB8AC3E}">
        <p14:creationId xmlns:p14="http://schemas.microsoft.com/office/powerpoint/2010/main" val="25689440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10141" y="576550"/>
            <a:ext cx="6546179" cy="3256661"/>
          </a:xfrm>
          <a:prstGeom prst="rect">
            <a:avLst/>
          </a:prstGeom>
        </p:spPr>
        <p:txBody>
          <a:bodyPr wrap="square">
            <a:spAutoFit/>
          </a:bodyPr>
          <a:lstStyle/>
          <a:p>
            <a:pPr algn="ctr"/>
            <a:r>
              <a:rPr lang="en-GB" sz="6854" dirty="0">
                <a:latin typeface="Angsana New" panose="02020603050405020304" pitchFamily="18" charset="-34"/>
              </a:rPr>
              <a:t>I am interested in mathematics only as a creative art. </a:t>
            </a:r>
            <a:endParaRPr lang="en-GB" sz="16754" dirty="0">
              <a:latin typeface="Angsana New" panose="02020603050405020304" pitchFamily="18" charset="-34"/>
            </a:endParaRPr>
          </a:p>
        </p:txBody>
      </p:sp>
      <p:sp>
        <p:nvSpPr>
          <p:cNvPr id="3" name="TextBox 2"/>
          <p:cNvSpPr txBox="1"/>
          <p:nvPr/>
        </p:nvSpPr>
        <p:spPr>
          <a:xfrm>
            <a:off x="5654025" y="3730985"/>
            <a:ext cx="3395379" cy="561051"/>
          </a:xfrm>
          <a:prstGeom prst="rect">
            <a:avLst/>
          </a:prstGeom>
          <a:noFill/>
        </p:spPr>
        <p:txBody>
          <a:bodyPr wrap="square" rtlCol="0">
            <a:spAutoFit/>
          </a:bodyPr>
          <a:lstStyle/>
          <a:p>
            <a:r>
              <a:rPr lang="en-GB" sz="3046" dirty="0">
                <a:latin typeface="Angsana New" panose="02020603050405020304" pitchFamily="18" charset="-34"/>
              </a:rPr>
              <a:t>G H Hardy</a:t>
            </a:r>
          </a:p>
        </p:txBody>
      </p:sp>
    </p:spTree>
    <p:extLst>
      <p:ext uri="{BB962C8B-B14F-4D97-AF65-F5344CB8AC3E}">
        <p14:creationId xmlns:p14="http://schemas.microsoft.com/office/powerpoint/2010/main" val="2918573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Niels Abel</a:t>
            </a:r>
          </a:p>
        </p:txBody>
      </p:sp>
      <p:sp>
        <p:nvSpPr>
          <p:cNvPr id="2" name="Rectangle 1"/>
          <p:cNvSpPr/>
          <p:nvPr/>
        </p:nvSpPr>
        <p:spPr>
          <a:xfrm>
            <a:off x="394528" y="466831"/>
            <a:ext cx="7845037" cy="3022302"/>
          </a:xfrm>
          <a:prstGeom prst="rect">
            <a:avLst/>
          </a:prstGeom>
        </p:spPr>
        <p:txBody>
          <a:bodyPr wrap="square">
            <a:spAutoFit/>
          </a:bodyPr>
          <a:lstStyle/>
          <a:p>
            <a:pPr algn="ctr"/>
            <a:r>
              <a:rPr lang="en-GB" sz="3808" dirty="0">
                <a:solidFill>
                  <a:srgbClr val="000000"/>
                </a:solidFill>
                <a:latin typeface="Angsana New" panose="02020603050405020304" pitchFamily="18" charset="-34"/>
                <a:ea typeface="SimSun" panose="02010600030101010101" pitchFamily="2" charset="-122"/>
                <a:cs typeface="Angsana New" panose="02020603050405020304" pitchFamily="18" charset="-34"/>
              </a:rPr>
              <a:t>The divergent series are the invention of the devil, </a:t>
            </a:r>
          </a:p>
          <a:p>
            <a:pPr algn="ctr"/>
            <a:r>
              <a:rPr lang="en-GB" sz="3808" dirty="0">
                <a:solidFill>
                  <a:srgbClr val="000000"/>
                </a:solidFill>
                <a:latin typeface="Angsana New" panose="02020603050405020304" pitchFamily="18" charset="-34"/>
                <a:ea typeface="SimSun" panose="02010600030101010101" pitchFamily="2" charset="-122"/>
                <a:cs typeface="Angsana New" panose="02020603050405020304" pitchFamily="18" charset="-34"/>
              </a:rPr>
              <a:t>and it is a shame to base on them any demonstration whatsoever. By using them, one may draw any conclusion he pleases and that is why these series have produced so many fallacies and so many paradoxes...</a:t>
            </a:r>
            <a:endParaRPr lang="en-GB" sz="3808" dirty="0">
              <a:latin typeface="Angsana New" panose="02020603050405020304" pitchFamily="18" charset="-34"/>
              <a:ea typeface="SimSun" panose="02010600030101010101" pitchFamily="2" charset="-122"/>
              <a:cs typeface="Angsana New" panose="02020603050405020304" pitchFamily="18" charset="-34"/>
            </a:endParaRPr>
          </a:p>
        </p:txBody>
      </p:sp>
    </p:spTree>
    <p:extLst>
      <p:ext uri="{BB962C8B-B14F-4D97-AF65-F5344CB8AC3E}">
        <p14:creationId xmlns:p14="http://schemas.microsoft.com/office/powerpoint/2010/main" val="49396912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91477" y="1025073"/>
            <a:ext cx="7839973" cy="2084738"/>
          </a:xfrm>
          <a:prstGeom prst="rect">
            <a:avLst/>
          </a:prstGeom>
        </p:spPr>
        <p:txBody>
          <a:bodyPr wrap="square">
            <a:spAutoFit/>
          </a:bodyPr>
          <a:lstStyle/>
          <a:p>
            <a:pPr algn="ctr"/>
            <a:r>
              <a:rPr lang="en-GB" sz="6093" dirty="0">
                <a:latin typeface="Angsana New" panose="02020603050405020304" pitchFamily="18" charset="-34"/>
              </a:rPr>
              <a:t>Young men should prove theorems, </a:t>
            </a:r>
          </a:p>
          <a:p>
            <a:pPr algn="ctr"/>
            <a:r>
              <a:rPr lang="en-GB" sz="6093" dirty="0">
                <a:latin typeface="Angsana New" panose="02020603050405020304" pitchFamily="18" charset="-34"/>
              </a:rPr>
              <a:t>old men should write books.</a:t>
            </a:r>
            <a:r>
              <a:rPr lang="en-GB" sz="6854" dirty="0">
                <a:latin typeface="Angsana New" panose="02020603050405020304" pitchFamily="18" charset="-34"/>
              </a:rPr>
              <a:t> </a:t>
            </a:r>
            <a:endParaRPr lang="en-GB" sz="16754"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G H Hardy</a:t>
            </a:r>
          </a:p>
        </p:txBody>
      </p:sp>
    </p:spTree>
    <p:extLst>
      <p:ext uri="{BB962C8B-B14F-4D97-AF65-F5344CB8AC3E}">
        <p14:creationId xmlns:p14="http://schemas.microsoft.com/office/powerpoint/2010/main" val="212436884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57162" y="823335"/>
            <a:ext cx="7957110" cy="2407006"/>
          </a:xfrm>
          <a:prstGeom prst="rect">
            <a:avLst/>
          </a:prstGeom>
        </p:spPr>
        <p:txBody>
          <a:bodyPr wrap="square">
            <a:spAutoFit/>
          </a:bodyPr>
          <a:lstStyle/>
          <a:p>
            <a:pPr algn="ctr"/>
            <a:r>
              <a:rPr lang="en-GB" sz="3427" dirty="0">
                <a:latin typeface="Angsana New" panose="02020603050405020304" pitchFamily="18" charset="-34"/>
              </a:rPr>
              <a:t>Archimedes will be remembered when Aeschylus is forgotten, because languages die and mathematical ideas do not. </a:t>
            </a:r>
          </a:p>
          <a:p>
            <a:pPr algn="ctr"/>
            <a:endParaRPr lang="en-GB" sz="952" dirty="0">
              <a:latin typeface="Angsana New" panose="02020603050405020304" pitchFamily="18" charset="-34"/>
            </a:endParaRPr>
          </a:p>
          <a:p>
            <a:pPr algn="ctr"/>
            <a:r>
              <a:rPr lang="en-GB" sz="3427" dirty="0">
                <a:latin typeface="Angsana New" panose="02020603050405020304" pitchFamily="18" charset="-34"/>
              </a:rPr>
              <a:t>"Immortality" may be a silly word, but probably a mathematician has the best chance of whatever it may mean. </a:t>
            </a:r>
            <a:r>
              <a:rPr lang="en-GB" sz="3808" dirty="0">
                <a:latin typeface="Angsana New" panose="02020603050405020304" pitchFamily="18" charset="-34"/>
              </a:rPr>
              <a:t> </a:t>
            </a:r>
            <a:endParaRPr lang="en-GB" sz="11424"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G H Hardy</a:t>
            </a:r>
          </a:p>
        </p:txBody>
      </p:sp>
    </p:spTree>
    <p:extLst>
      <p:ext uri="{BB962C8B-B14F-4D97-AF65-F5344CB8AC3E}">
        <p14:creationId xmlns:p14="http://schemas.microsoft.com/office/powerpoint/2010/main" val="253615371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69574" y="704472"/>
            <a:ext cx="8222549" cy="2553391"/>
          </a:xfrm>
          <a:prstGeom prst="rect">
            <a:avLst/>
          </a:prstGeom>
        </p:spPr>
        <p:txBody>
          <a:bodyPr wrap="square">
            <a:spAutoFit/>
          </a:bodyPr>
          <a:lstStyle/>
          <a:p>
            <a:pPr algn="ctr"/>
            <a:r>
              <a:rPr lang="en-GB" sz="5331" dirty="0">
                <a:latin typeface="Angsana New" panose="02020603050405020304" pitchFamily="18" charset="-34"/>
              </a:rPr>
              <a:t>In great mathematics there is a very </a:t>
            </a:r>
          </a:p>
          <a:p>
            <a:pPr algn="ctr"/>
            <a:r>
              <a:rPr lang="en-GB" sz="5331" dirty="0">
                <a:latin typeface="Angsana New" panose="02020603050405020304" pitchFamily="18" charset="-34"/>
              </a:rPr>
              <a:t>high degree of unexpectedness, </a:t>
            </a:r>
          </a:p>
          <a:p>
            <a:pPr algn="ctr"/>
            <a:r>
              <a:rPr lang="en-GB" sz="5331" dirty="0">
                <a:latin typeface="Angsana New" panose="02020603050405020304" pitchFamily="18" charset="-34"/>
              </a:rPr>
              <a:t>combined with inevitability and economy. </a:t>
            </a:r>
            <a:endParaRPr lang="en-GB" sz="15231"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G H Hardy</a:t>
            </a:r>
          </a:p>
        </p:txBody>
      </p:sp>
    </p:spTree>
    <p:extLst>
      <p:ext uri="{BB962C8B-B14F-4D97-AF65-F5344CB8AC3E}">
        <p14:creationId xmlns:p14="http://schemas.microsoft.com/office/powerpoint/2010/main" val="12927643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01990" y="823342"/>
            <a:ext cx="7904808" cy="1850315"/>
          </a:xfrm>
          <a:prstGeom prst="rect">
            <a:avLst/>
          </a:prstGeom>
        </p:spPr>
        <p:txBody>
          <a:bodyPr wrap="square">
            <a:spAutoFit/>
          </a:bodyPr>
          <a:lstStyle/>
          <a:p>
            <a:pPr algn="ctr"/>
            <a:r>
              <a:rPr lang="en-GB" sz="3808" dirty="0">
                <a:latin typeface="Angsana New" panose="02020603050405020304" pitchFamily="18" charset="-34"/>
              </a:rPr>
              <a:t>Why should I refuse a good dinner simply because I don't understand the digestive processes involved.</a:t>
            </a:r>
          </a:p>
          <a:p>
            <a:pPr algn="ctr"/>
            <a:r>
              <a:rPr lang="en-GB" sz="1523" dirty="0">
                <a:solidFill>
                  <a:schemeClr val="bg1"/>
                </a:solidFill>
                <a:latin typeface="Angsana New" panose="02020603050405020304" pitchFamily="18" charset="-34"/>
              </a:rPr>
              <a:t>-</a:t>
            </a:r>
            <a:r>
              <a:rPr lang="en-GB" sz="3808" dirty="0">
                <a:latin typeface="Angsana New" panose="02020603050405020304" pitchFamily="18" charset="-34"/>
              </a:rPr>
              <a:t/>
            </a:r>
            <a:br>
              <a:rPr lang="en-GB" sz="3808" dirty="0">
                <a:latin typeface="Angsana New" panose="02020603050405020304" pitchFamily="18" charset="-34"/>
              </a:rPr>
            </a:br>
            <a:r>
              <a:rPr lang="en-GB" sz="2285" dirty="0">
                <a:latin typeface="Angsana New" panose="02020603050405020304" pitchFamily="18" charset="-34"/>
              </a:rPr>
              <a:t>[His reply when criticised for his use of operators before they could be justified formally.]</a:t>
            </a:r>
            <a:endParaRPr lang="en-GB" sz="9139"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Oliver Heaviside</a:t>
            </a:r>
          </a:p>
        </p:txBody>
      </p:sp>
    </p:spTree>
    <p:extLst>
      <p:ext uri="{BB962C8B-B14F-4D97-AF65-F5344CB8AC3E}">
        <p14:creationId xmlns:p14="http://schemas.microsoft.com/office/powerpoint/2010/main" val="335910552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4"/>
            <a:ext cx="6546179" cy="2436051"/>
          </a:xfrm>
          <a:prstGeom prst="rect">
            <a:avLst/>
          </a:prstGeom>
        </p:spPr>
        <p:txBody>
          <a:bodyPr wrap="square">
            <a:spAutoFit/>
          </a:bodyPr>
          <a:lstStyle/>
          <a:p>
            <a:pPr algn="ctr"/>
            <a:r>
              <a:rPr lang="en-GB" sz="7615" dirty="0">
                <a:latin typeface="Angsana New" panose="02020603050405020304" pitchFamily="18" charset="-34"/>
              </a:rPr>
              <a:t>Logic can be patient, for it is eternal.</a:t>
            </a:r>
            <a:endParaRPr lang="en-GB" sz="21895"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Oliver Heaviside</a:t>
            </a:r>
          </a:p>
        </p:txBody>
      </p:sp>
    </p:spTree>
    <p:extLst>
      <p:ext uri="{BB962C8B-B14F-4D97-AF65-F5344CB8AC3E}">
        <p14:creationId xmlns:p14="http://schemas.microsoft.com/office/powerpoint/2010/main" val="254800382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17611" y="479646"/>
            <a:ext cx="6546179" cy="2905154"/>
          </a:xfrm>
          <a:prstGeom prst="rect">
            <a:avLst/>
          </a:prstGeom>
        </p:spPr>
        <p:txBody>
          <a:bodyPr wrap="square">
            <a:spAutoFit/>
          </a:bodyPr>
          <a:lstStyle/>
          <a:p>
            <a:pPr algn="ctr"/>
            <a:r>
              <a:rPr lang="en-GB" sz="9139" dirty="0">
                <a:latin typeface="Angsana New" panose="02020603050405020304" pitchFamily="18" charset="-34"/>
              </a:rPr>
              <a:t>Euclid for children is barbarous.</a:t>
            </a:r>
            <a:endParaRPr lang="en-GB" sz="26274"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Oliver Heaviside</a:t>
            </a:r>
          </a:p>
        </p:txBody>
      </p:sp>
    </p:spTree>
    <p:extLst>
      <p:ext uri="{BB962C8B-B14F-4D97-AF65-F5344CB8AC3E}">
        <p14:creationId xmlns:p14="http://schemas.microsoft.com/office/powerpoint/2010/main" val="353975420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65311" y="576550"/>
            <a:ext cx="6546179" cy="2905219"/>
          </a:xfrm>
          <a:prstGeom prst="rect">
            <a:avLst/>
          </a:prstGeom>
        </p:spPr>
        <p:txBody>
          <a:bodyPr wrap="square">
            <a:spAutoFit/>
          </a:bodyPr>
          <a:lstStyle/>
          <a:p>
            <a:pPr algn="ctr"/>
            <a:r>
              <a:rPr lang="en-GB" sz="6093" dirty="0">
                <a:latin typeface="Angsana New" panose="02020603050405020304" pitchFamily="18" charset="-34"/>
              </a:rPr>
              <a:t>This series is divergent, therefore we may be able to do something with it.</a:t>
            </a:r>
            <a:endParaRPr lang="en-GB" sz="16754"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Oliver Heaviside</a:t>
            </a:r>
          </a:p>
        </p:txBody>
      </p:sp>
    </p:spTree>
    <p:extLst>
      <p:ext uri="{BB962C8B-B14F-4D97-AF65-F5344CB8AC3E}">
        <p14:creationId xmlns:p14="http://schemas.microsoft.com/office/powerpoint/2010/main" val="78863754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69236" y="908243"/>
            <a:ext cx="7845035" cy="2201757"/>
          </a:xfrm>
          <a:prstGeom prst="rect">
            <a:avLst/>
          </a:prstGeom>
        </p:spPr>
        <p:txBody>
          <a:bodyPr wrap="square">
            <a:spAutoFit/>
          </a:bodyPr>
          <a:lstStyle/>
          <a:p>
            <a:pPr algn="ctr"/>
            <a:r>
              <a:rPr lang="en-GB" sz="4569" dirty="0">
                <a:latin typeface="Angsana New" panose="02020603050405020304" pitchFamily="18" charset="-34"/>
              </a:rPr>
              <a:t>An expert is someone who knows some of the worst mistakes that can be made in his subject, </a:t>
            </a:r>
          </a:p>
          <a:p>
            <a:pPr algn="ctr"/>
            <a:r>
              <a:rPr lang="en-GB" sz="4569" dirty="0">
                <a:latin typeface="Angsana New" panose="02020603050405020304" pitchFamily="18" charset="-34"/>
              </a:rPr>
              <a:t>and how to avoid them.</a:t>
            </a:r>
            <a:endParaRPr lang="en-GB" sz="12566"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Werner Heisenberg</a:t>
            </a:r>
          </a:p>
        </p:txBody>
      </p:sp>
    </p:spTree>
    <p:extLst>
      <p:ext uri="{BB962C8B-B14F-4D97-AF65-F5344CB8AC3E}">
        <p14:creationId xmlns:p14="http://schemas.microsoft.com/office/powerpoint/2010/main" val="150449530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24411" y="823344"/>
            <a:ext cx="7874923" cy="1879617"/>
          </a:xfrm>
          <a:prstGeom prst="rect">
            <a:avLst/>
          </a:prstGeom>
        </p:spPr>
        <p:txBody>
          <a:bodyPr wrap="square">
            <a:spAutoFit/>
          </a:bodyPr>
          <a:lstStyle/>
          <a:p>
            <a:pPr algn="ctr"/>
            <a:r>
              <a:rPr lang="en-GB" sz="3427" dirty="0">
                <a:latin typeface="Angsana New" panose="02020603050405020304" pitchFamily="18" charset="-34"/>
              </a:rPr>
              <a:t>Before beginning I should put in three years of intensive study, and I haven't that much time to squander on a probable failure.</a:t>
            </a:r>
          </a:p>
          <a:p>
            <a:pPr algn="ctr"/>
            <a:r>
              <a:rPr lang="en-GB" sz="2094" dirty="0">
                <a:solidFill>
                  <a:schemeClr val="bg1"/>
                </a:solidFill>
                <a:latin typeface="Angsana New" panose="02020603050405020304" pitchFamily="18" charset="-34"/>
              </a:rPr>
              <a:t>-</a:t>
            </a:r>
            <a:r>
              <a:rPr lang="en-GB" sz="3427" dirty="0">
                <a:latin typeface="Angsana New" panose="02020603050405020304" pitchFamily="18" charset="-34"/>
              </a:rPr>
              <a:t/>
            </a:r>
            <a:br>
              <a:rPr lang="en-GB" sz="3427" dirty="0">
                <a:latin typeface="Angsana New" panose="02020603050405020304" pitchFamily="18" charset="-34"/>
              </a:rPr>
            </a:br>
            <a:r>
              <a:rPr lang="en-GB" sz="2666" dirty="0">
                <a:latin typeface="Angsana New" panose="02020603050405020304" pitchFamily="18" charset="-34"/>
              </a:rPr>
              <a:t>[On why he didn't try to solve Fermat's last theorem]</a:t>
            </a:r>
            <a:endParaRPr lang="en-GB" sz="8377"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David Hilbert</a:t>
            </a:r>
          </a:p>
        </p:txBody>
      </p:sp>
    </p:spTree>
    <p:extLst>
      <p:ext uri="{BB962C8B-B14F-4D97-AF65-F5344CB8AC3E}">
        <p14:creationId xmlns:p14="http://schemas.microsoft.com/office/powerpoint/2010/main" val="12762158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91650" y="987714"/>
            <a:ext cx="7867450" cy="1850315"/>
          </a:xfrm>
          <a:prstGeom prst="rect">
            <a:avLst/>
          </a:prstGeom>
        </p:spPr>
        <p:txBody>
          <a:bodyPr wrap="square">
            <a:spAutoFit/>
          </a:bodyPr>
          <a:lstStyle/>
          <a:p>
            <a:pPr algn="ctr"/>
            <a:r>
              <a:rPr lang="en-GB" sz="3808" dirty="0">
                <a:latin typeface="Angsana New" panose="02020603050405020304" pitchFamily="18" charset="-34"/>
              </a:rPr>
              <a:t>If I were to awaken after having slept for a thousand years, </a:t>
            </a:r>
          </a:p>
          <a:p>
            <a:pPr algn="ctr"/>
            <a:r>
              <a:rPr lang="en-GB" sz="3808" dirty="0">
                <a:latin typeface="Angsana New" panose="02020603050405020304" pitchFamily="18" charset="-34"/>
              </a:rPr>
              <a:t>my first question would be: </a:t>
            </a:r>
          </a:p>
          <a:p>
            <a:pPr algn="ctr"/>
            <a:r>
              <a:rPr lang="en-GB" sz="3808" dirty="0">
                <a:latin typeface="Angsana New" panose="02020603050405020304" pitchFamily="18" charset="-34"/>
              </a:rPr>
              <a:t>Has the Riemann hypothesis been proven?</a:t>
            </a:r>
            <a:endParaRPr lang="en-GB" sz="12566"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David Hilbert</a:t>
            </a:r>
          </a:p>
        </p:txBody>
      </p:sp>
    </p:spTree>
    <p:extLst>
      <p:ext uri="{BB962C8B-B14F-4D97-AF65-F5344CB8AC3E}">
        <p14:creationId xmlns:p14="http://schemas.microsoft.com/office/powerpoint/2010/main" val="3126400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Abu Rayhan al-Biruni</a:t>
            </a:r>
          </a:p>
        </p:txBody>
      </p:sp>
      <p:sp>
        <p:nvSpPr>
          <p:cNvPr id="4" name="Rectangle 3"/>
          <p:cNvSpPr/>
          <p:nvPr/>
        </p:nvSpPr>
        <p:spPr>
          <a:xfrm>
            <a:off x="207734" y="554714"/>
            <a:ext cx="8223708" cy="2348400"/>
          </a:xfrm>
          <a:prstGeom prst="rect">
            <a:avLst/>
          </a:prstGeom>
        </p:spPr>
        <p:txBody>
          <a:bodyPr wrap="square">
            <a:spAutoFit/>
          </a:bodyPr>
          <a:lstStyle/>
          <a:p>
            <a:pPr algn="ctr"/>
            <a:r>
              <a:rPr lang="en-GB" sz="3427" dirty="0">
                <a:solidFill>
                  <a:srgbClr val="000000"/>
                </a:solidFill>
                <a:latin typeface="Angsana New" panose="02020603050405020304" pitchFamily="18" charset="-34"/>
              </a:rPr>
              <a:t>Once a sage asked why scholars always flock to the doors of the rich, whilst the rich are not inclined to call at the doors of scholars.</a:t>
            </a:r>
          </a:p>
          <a:p>
            <a:pPr algn="ctr"/>
            <a:endParaRPr lang="en-GB" sz="952" dirty="0">
              <a:solidFill>
                <a:srgbClr val="000000"/>
              </a:solidFill>
              <a:latin typeface="Angsana New" panose="02020603050405020304" pitchFamily="18" charset="-34"/>
            </a:endParaRPr>
          </a:p>
          <a:p>
            <a:pPr algn="ctr"/>
            <a:r>
              <a:rPr lang="en-GB" sz="3427" dirty="0">
                <a:solidFill>
                  <a:srgbClr val="000000"/>
                </a:solidFill>
                <a:latin typeface="Angsana New" panose="02020603050405020304" pitchFamily="18" charset="-34"/>
              </a:rPr>
              <a:t>"The scholars" he answered , "are well aware of the use of money, </a:t>
            </a:r>
          </a:p>
          <a:p>
            <a:pPr algn="ctr"/>
            <a:r>
              <a:rPr lang="en-GB" sz="3427" dirty="0">
                <a:solidFill>
                  <a:srgbClr val="000000"/>
                </a:solidFill>
                <a:latin typeface="Angsana New" panose="02020603050405020304" pitchFamily="18" charset="-34"/>
              </a:rPr>
              <a:t>but the rich are ignorant of the nobility of science".</a:t>
            </a:r>
            <a:endParaRPr lang="en-GB" sz="3427" dirty="0">
              <a:latin typeface="Angsana New" panose="02020603050405020304" pitchFamily="18" charset="-34"/>
            </a:endParaRPr>
          </a:p>
        </p:txBody>
      </p:sp>
    </p:spTree>
    <p:extLst>
      <p:ext uri="{BB962C8B-B14F-4D97-AF65-F5344CB8AC3E}">
        <p14:creationId xmlns:p14="http://schemas.microsoft.com/office/powerpoint/2010/main" val="23511831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94527" y="594442"/>
            <a:ext cx="7859978" cy="2553391"/>
          </a:xfrm>
          <a:prstGeom prst="rect">
            <a:avLst/>
          </a:prstGeom>
        </p:spPr>
        <p:txBody>
          <a:bodyPr wrap="square">
            <a:spAutoFit/>
          </a:bodyPr>
          <a:lstStyle/>
          <a:p>
            <a:pPr algn="ctr"/>
            <a:r>
              <a:rPr lang="en-GB" sz="5331" dirty="0">
                <a:latin typeface="Angsana New" panose="02020603050405020304" pitchFamily="18" charset="-34"/>
              </a:rPr>
              <a:t>One can measure the importance of a scientific work by the number of earlier publications rendered superfluous by it. </a:t>
            </a:r>
            <a:endParaRPr lang="en-GB" sz="15231"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David Hilbert</a:t>
            </a:r>
          </a:p>
        </p:txBody>
      </p:sp>
    </p:spTree>
    <p:extLst>
      <p:ext uri="{BB962C8B-B14F-4D97-AF65-F5344CB8AC3E}">
        <p14:creationId xmlns:p14="http://schemas.microsoft.com/office/powerpoint/2010/main" val="200711728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42915" y="657253"/>
            <a:ext cx="7266044" cy="2553391"/>
          </a:xfrm>
          <a:prstGeom prst="rect">
            <a:avLst/>
          </a:prstGeom>
        </p:spPr>
        <p:txBody>
          <a:bodyPr wrap="square">
            <a:spAutoFit/>
          </a:bodyPr>
          <a:lstStyle/>
          <a:p>
            <a:pPr algn="ctr"/>
            <a:r>
              <a:rPr lang="en-GB" sz="5331" dirty="0">
                <a:latin typeface="Angsana New" panose="02020603050405020304" pitchFamily="18" charset="-34"/>
              </a:rPr>
              <a:t>Every mathematical discipline goes through three periods of development: the naive, the formal, and the critical. </a:t>
            </a:r>
            <a:endParaRPr lang="en-GB" sz="15231"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David Hilbert</a:t>
            </a:r>
          </a:p>
        </p:txBody>
      </p:sp>
    </p:spTree>
    <p:extLst>
      <p:ext uri="{BB962C8B-B14F-4D97-AF65-F5344CB8AC3E}">
        <p14:creationId xmlns:p14="http://schemas.microsoft.com/office/powerpoint/2010/main" val="38967636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74976" y="1533124"/>
            <a:ext cx="8156466" cy="1264320"/>
          </a:xfrm>
          <a:prstGeom prst="rect">
            <a:avLst/>
          </a:prstGeom>
        </p:spPr>
        <p:txBody>
          <a:bodyPr wrap="square">
            <a:spAutoFit/>
          </a:bodyPr>
          <a:lstStyle/>
          <a:p>
            <a:pPr algn="ctr"/>
            <a:r>
              <a:rPr lang="en-GB" sz="3808" dirty="0">
                <a:latin typeface="Angsana New" panose="02020603050405020304" pitchFamily="18" charset="-34"/>
              </a:rPr>
              <a:t>Mathematics knows no races or geographic boundaries; </a:t>
            </a:r>
          </a:p>
          <a:p>
            <a:pPr algn="ctr"/>
            <a:r>
              <a:rPr lang="en-GB" sz="3808" dirty="0">
                <a:latin typeface="Angsana New" panose="02020603050405020304" pitchFamily="18" charset="-34"/>
              </a:rPr>
              <a:t>for mathematics, the cultural world is one country.</a:t>
            </a:r>
            <a:endParaRPr lang="en-GB" sz="12566"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David Hilbert</a:t>
            </a:r>
          </a:p>
        </p:txBody>
      </p:sp>
    </p:spTree>
    <p:extLst>
      <p:ext uri="{BB962C8B-B14F-4D97-AF65-F5344CB8AC3E}">
        <p14:creationId xmlns:p14="http://schemas.microsoft.com/office/powerpoint/2010/main" val="308001828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39938" y="576551"/>
            <a:ext cx="6784087" cy="2904898"/>
          </a:xfrm>
          <a:prstGeom prst="rect">
            <a:avLst/>
          </a:prstGeom>
        </p:spPr>
        <p:txBody>
          <a:bodyPr wrap="square">
            <a:spAutoFit/>
          </a:bodyPr>
          <a:lstStyle/>
          <a:p>
            <a:pPr algn="ctr"/>
            <a:r>
              <a:rPr lang="en-GB" sz="4569" dirty="0">
                <a:latin typeface="Angsana New" panose="02020603050405020304" pitchFamily="18" charset="-34"/>
              </a:rPr>
              <a:t>A mathematical theory is not to be considered complete until you have made it so clear that you can explain it to the first man whom you meet on the street.</a:t>
            </a:r>
            <a:endParaRPr lang="en-GB" sz="13708" dirty="0">
              <a:latin typeface="Angsana New" panose="02020603050405020304" pitchFamily="18" charset="-34"/>
            </a:endParaRPr>
          </a:p>
        </p:txBody>
      </p:sp>
      <p:sp>
        <p:nvSpPr>
          <p:cNvPr id="3" name="TextBox 2"/>
          <p:cNvSpPr txBox="1"/>
          <p:nvPr/>
        </p:nvSpPr>
        <p:spPr>
          <a:xfrm>
            <a:off x="5583296" y="3706856"/>
            <a:ext cx="3395379" cy="561051"/>
          </a:xfrm>
          <a:prstGeom prst="rect">
            <a:avLst/>
          </a:prstGeom>
          <a:noFill/>
        </p:spPr>
        <p:txBody>
          <a:bodyPr wrap="square" rtlCol="0">
            <a:spAutoFit/>
          </a:bodyPr>
          <a:lstStyle/>
          <a:p>
            <a:r>
              <a:rPr lang="en-GB" sz="3046" dirty="0">
                <a:latin typeface="Angsana New" panose="02020603050405020304" pitchFamily="18" charset="-34"/>
              </a:rPr>
              <a:t>David Hilbert</a:t>
            </a:r>
          </a:p>
        </p:txBody>
      </p:sp>
    </p:spTree>
    <p:extLst>
      <p:ext uri="{BB962C8B-B14F-4D97-AF65-F5344CB8AC3E}">
        <p14:creationId xmlns:p14="http://schemas.microsoft.com/office/powerpoint/2010/main" val="250382724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72242" y="576558"/>
            <a:ext cx="8008409" cy="3139449"/>
          </a:xfrm>
          <a:prstGeom prst="rect">
            <a:avLst/>
          </a:prstGeom>
        </p:spPr>
        <p:txBody>
          <a:bodyPr wrap="square">
            <a:spAutoFit/>
          </a:bodyPr>
          <a:lstStyle/>
          <a:p>
            <a:pPr algn="ctr"/>
            <a:r>
              <a:rPr lang="en-GB" sz="7615" dirty="0">
                <a:latin typeface="Angsana New" panose="02020603050405020304" pitchFamily="18" charset="-34"/>
              </a:rPr>
              <a:t>The infinite! </a:t>
            </a:r>
          </a:p>
          <a:p>
            <a:pPr algn="ctr"/>
            <a:r>
              <a:rPr lang="en-GB" sz="6093" dirty="0">
                <a:latin typeface="Angsana New" panose="02020603050405020304" pitchFamily="18" charset="-34"/>
              </a:rPr>
              <a:t>No other question has ever moved so profoundly the spirit of man.</a:t>
            </a:r>
            <a:endParaRPr lang="en-GB" sz="15231" dirty="0">
              <a:latin typeface="Angsana New" panose="02020603050405020304" pitchFamily="18" charset="-34"/>
            </a:endParaRPr>
          </a:p>
        </p:txBody>
      </p:sp>
      <p:sp>
        <p:nvSpPr>
          <p:cNvPr id="3" name="TextBox 2"/>
          <p:cNvSpPr txBox="1"/>
          <p:nvPr/>
        </p:nvSpPr>
        <p:spPr>
          <a:xfrm>
            <a:off x="5813962" y="3799279"/>
            <a:ext cx="3395379" cy="561051"/>
          </a:xfrm>
          <a:prstGeom prst="rect">
            <a:avLst/>
          </a:prstGeom>
          <a:noFill/>
        </p:spPr>
        <p:txBody>
          <a:bodyPr wrap="square" rtlCol="0">
            <a:spAutoFit/>
          </a:bodyPr>
          <a:lstStyle/>
          <a:p>
            <a:r>
              <a:rPr lang="en-GB" sz="3046" dirty="0">
                <a:latin typeface="Angsana New" panose="02020603050405020304" pitchFamily="18" charset="-34"/>
              </a:rPr>
              <a:t>David Hilbert</a:t>
            </a:r>
          </a:p>
        </p:txBody>
      </p:sp>
    </p:spTree>
    <p:extLst>
      <p:ext uri="{BB962C8B-B14F-4D97-AF65-F5344CB8AC3E}">
        <p14:creationId xmlns:p14="http://schemas.microsoft.com/office/powerpoint/2010/main" val="217737681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4"/>
            <a:ext cx="6546179" cy="2436051"/>
          </a:xfrm>
          <a:prstGeom prst="rect">
            <a:avLst/>
          </a:prstGeom>
        </p:spPr>
        <p:txBody>
          <a:bodyPr wrap="square">
            <a:spAutoFit/>
          </a:bodyPr>
          <a:lstStyle/>
          <a:p>
            <a:pPr algn="ctr"/>
            <a:r>
              <a:rPr lang="en-GB" sz="7615" dirty="0">
                <a:latin typeface="Angsana New" panose="02020603050405020304" pitchFamily="18" charset="-34"/>
              </a:rPr>
              <a:t>One should always generalise. </a:t>
            </a:r>
            <a:endParaRPr lang="en-GB" sz="18277"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Carl Jacobi</a:t>
            </a:r>
          </a:p>
        </p:txBody>
      </p:sp>
    </p:spTree>
    <p:extLst>
      <p:ext uri="{BB962C8B-B14F-4D97-AF65-F5344CB8AC3E}">
        <p14:creationId xmlns:p14="http://schemas.microsoft.com/office/powerpoint/2010/main" val="183159860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27606" y="823334"/>
            <a:ext cx="7793845" cy="2318968"/>
          </a:xfrm>
          <a:prstGeom prst="rect">
            <a:avLst/>
          </a:prstGeom>
        </p:spPr>
        <p:txBody>
          <a:bodyPr wrap="square">
            <a:spAutoFit/>
          </a:bodyPr>
          <a:lstStyle/>
          <a:p>
            <a:pPr algn="ctr"/>
            <a:r>
              <a:rPr lang="en-GB" sz="6854" dirty="0">
                <a:latin typeface="Angsana New" panose="02020603050405020304" pitchFamily="18" charset="-34"/>
              </a:rPr>
              <a:t>Mathematics exists solely for the honour of the human mind</a:t>
            </a:r>
            <a:r>
              <a:rPr lang="en-GB" sz="7615" dirty="0">
                <a:latin typeface="Angsana New" panose="02020603050405020304" pitchFamily="18" charset="-34"/>
              </a:rPr>
              <a:t>. </a:t>
            </a:r>
            <a:endParaRPr lang="en-GB" sz="18277"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Carl Jacobi</a:t>
            </a:r>
          </a:p>
        </p:txBody>
      </p:sp>
    </p:spTree>
    <p:extLst>
      <p:ext uri="{BB962C8B-B14F-4D97-AF65-F5344CB8AC3E}">
        <p14:creationId xmlns:p14="http://schemas.microsoft.com/office/powerpoint/2010/main" val="121333037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3"/>
            <a:ext cx="6546179" cy="2201885"/>
          </a:xfrm>
          <a:prstGeom prst="rect">
            <a:avLst/>
          </a:prstGeom>
        </p:spPr>
        <p:txBody>
          <a:bodyPr wrap="square">
            <a:spAutoFit/>
          </a:bodyPr>
          <a:lstStyle/>
          <a:p>
            <a:pPr algn="ctr"/>
            <a:r>
              <a:rPr lang="en-GB" sz="6854" dirty="0">
                <a:latin typeface="Angsana New" panose="02020603050405020304" pitchFamily="18" charset="-34"/>
              </a:rPr>
              <a:t>Mathematics is the science of what is clear by itself. </a:t>
            </a:r>
            <a:endParaRPr lang="en-GB" sz="18277"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Carl Jacobi</a:t>
            </a:r>
          </a:p>
        </p:txBody>
      </p:sp>
    </p:spTree>
    <p:extLst>
      <p:ext uri="{BB962C8B-B14F-4D97-AF65-F5344CB8AC3E}">
        <p14:creationId xmlns:p14="http://schemas.microsoft.com/office/powerpoint/2010/main" val="262052762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081384" y="416613"/>
            <a:ext cx="6546179" cy="2904898"/>
          </a:xfrm>
          <a:prstGeom prst="rect">
            <a:avLst/>
          </a:prstGeom>
        </p:spPr>
        <p:txBody>
          <a:bodyPr wrap="square">
            <a:spAutoFit/>
          </a:bodyPr>
          <a:lstStyle/>
          <a:p>
            <a:pPr algn="ctr"/>
            <a:r>
              <a:rPr lang="en-GB" sz="4569" dirty="0">
                <a:latin typeface="Angsana New" panose="02020603050405020304" pitchFamily="18" charset="-34"/>
              </a:rPr>
              <a:t>Thus, in a sense, mathematics has been most advanced by those who distinguished themselves by intuition rather than by rigorous proofs.</a:t>
            </a:r>
            <a:endParaRPr lang="en-GB" sz="13708" dirty="0">
              <a:latin typeface="Angsana New" panose="02020603050405020304" pitchFamily="18" charset="-34"/>
            </a:endParaRPr>
          </a:p>
        </p:txBody>
      </p:sp>
      <p:sp>
        <p:nvSpPr>
          <p:cNvPr id="3" name="TextBox 2"/>
          <p:cNvSpPr txBox="1"/>
          <p:nvPr/>
        </p:nvSpPr>
        <p:spPr>
          <a:xfrm>
            <a:off x="5672478" y="3749440"/>
            <a:ext cx="3395379" cy="561051"/>
          </a:xfrm>
          <a:prstGeom prst="rect">
            <a:avLst/>
          </a:prstGeom>
          <a:noFill/>
        </p:spPr>
        <p:txBody>
          <a:bodyPr wrap="square" rtlCol="0">
            <a:spAutoFit/>
          </a:bodyPr>
          <a:lstStyle/>
          <a:p>
            <a:r>
              <a:rPr lang="en-GB" sz="3046" dirty="0">
                <a:latin typeface="Angsana New" panose="02020603050405020304" pitchFamily="18" charset="-34"/>
              </a:rPr>
              <a:t>Felix Klein</a:t>
            </a:r>
          </a:p>
        </p:txBody>
      </p:sp>
    </p:spTree>
    <p:extLst>
      <p:ext uri="{BB962C8B-B14F-4D97-AF65-F5344CB8AC3E}">
        <p14:creationId xmlns:p14="http://schemas.microsoft.com/office/powerpoint/2010/main" val="328560054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33182" y="472704"/>
            <a:ext cx="7898268" cy="2904898"/>
          </a:xfrm>
          <a:prstGeom prst="rect">
            <a:avLst/>
          </a:prstGeom>
        </p:spPr>
        <p:txBody>
          <a:bodyPr wrap="square">
            <a:spAutoFit/>
          </a:bodyPr>
          <a:lstStyle/>
          <a:p>
            <a:pPr algn="ctr"/>
            <a:r>
              <a:rPr lang="en-GB" sz="4569" dirty="0">
                <a:latin typeface="Angsana New" panose="02020603050405020304" pitchFamily="18" charset="-34"/>
              </a:rPr>
              <a:t>Everyone knows what a curve is, </a:t>
            </a:r>
          </a:p>
          <a:p>
            <a:pPr algn="ctr"/>
            <a:r>
              <a:rPr lang="en-GB" sz="4569" dirty="0">
                <a:latin typeface="Angsana New" panose="02020603050405020304" pitchFamily="18" charset="-34"/>
              </a:rPr>
              <a:t>until he has studied enough mathematics </a:t>
            </a:r>
          </a:p>
          <a:p>
            <a:pPr algn="ctr"/>
            <a:r>
              <a:rPr lang="en-GB" sz="4569" dirty="0">
                <a:latin typeface="Angsana New" panose="02020603050405020304" pitchFamily="18" charset="-34"/>
              </a:rPr>
              <a:t>to become confused through the countless number of possible exceptions.</a:t>
            </a:r>
            <a:endParaRPr lang="en-GB" sz="13708" dirty="0">
              <a:latin typeface="Angsana New" panose="02020603050405020304" pitchFamily="18" charset="-34"/>
            </a:endParaRPr>
          </a:p>
        </p:txBody>
      </p:sp>
      <p:sp>
        <p:nvSpPr>
          <p:cNvPr id="3" name="TextBox 2"/>
          <p:cNvSpPr txBox="1"/>
          <p:nvPr/>
        </p:nvSpPr>
        <p:spPr>
          <a:xfrm>
            <a:off x="5709388" y="3663322"/>
            <a:ext cx="3395379" cy="561051"/>
          </a:xfrm>
          <a:prstGeom prst="rect">
            <a:avLst/>
          </a:prstGeom>
          <a:noFill/>
        </p:spPr>
        <p:txBody>
          <a:bodyPr wrap="square" rtlCol="0">
            <a:spAutoFit/>
          </a:bodyPr>
          <a:lstStyle/>
          <a:p>
            <a:r>
              <a:rPr lang="en-GB" sz="3046" dirty="0">
                <a:latin typeface="Angsana New" panose="02020603050405020304" pitchFamily="18" charset="-34"/>
              </a:rPr>
              <a:t>Felix Klein</a:t>
            </a:r>
          </a:p>
        </p:txBody>
      </p:sp>
    </p:spTree>
    <p:extLst>
      <p:ext uri="{BB962C8B-B14F-4D97-AF65-F5344CB8AC3E}">
        <p14:creationId xmlns:p14="http://schemas.microsoft.com/office/powerpoint/2010/main" val="14127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02222" y="3435411"/>
            <a:ext cx="3395379" cy="561051"/>
          </a:xfrm>
          <a:prstGeom prst="rect">
            <a:avLst/>
          </a:prstGeom>
          <a:noFill/>
        </p:spPr>
        <p:txBody>
          <a:bodyPr wrap="square" rtlCol="0">
            <a:spAutoFit/>
          </a:bodyPr>
          <a:lstStyle/>
          <a:p>
            <a:r>
              <a:rPr lang="en-GB" sz="3046" dirty="0">
                <a:latin typeface="Angsana New" panose="02020603050405020304" pitchFamily="18" charset="-34"/>
              </a:rPr>
              <a:t>Leone Battista Alberti</a:t>
            </a:r>
          </a:p>
        </p:txBody>
      </p:sp>
      <p:sp>
        <p:nvSpPr>
          <p:cNvPr id="4" name="Rectangle 3"/>
          <p:cNvSpPr/>
          <p:nvPr/>
        </p:nvSpPr>
        <p:spPr>
          <a:xfrm>
            <a:off x="346499" y="801731"/>
            <a:ext cx="7887082" cy="2436051"/>
          </a:xfrm>
          <a:prstGeom prst="rect">
            <a:avLst/>
          </a:prstGeom>
        </p:spPr>
        <p:txBody>
          <a:bodyPr wrap="square">
            <a:spAutoFit/>
          </a:bodyPr>
          <a:lstStyle/>
          <a:p>
            <a:pPr algn="ctr"/>
            <a:r>
              <a:rPr lang="en-GB" sz="7615" dirty="0">
                <a:solidFill>
                  <a:srgbClr val="000000"/>
                </a:solidFill>
                <a:latin typeface="Angsana New" panose="02020603050405020304" pitchFamily="18" charset="-34"/>
              </a:rPr>
              <a:t>A man can do all things </a:t>
            </a:r>
          </a:p>
          <a:p>
            <a:pPr algn="ctr"/>
            <a:r>
              <a:rPr lang="en-GB" sz="7615" dirty="0">
                <a:solidFill>
                  <a:srgbClr val="000000"/>
                </a:solidFill>
                <a:latin typeface="Angsana New" panose="02020603050405020304" pitchFamily="18" charset="-34"/>
              </a:rPr>
              <a:t>if he but wills them.</a:t>
            </a:r>
            <a:endParaRPr lang="en-GB" sz="7615" dirty="0">
              <a:latin typeface="Angsana New" panose="02020603050405020304" pitchFamily="18" charset="-34"/>
            </a:endParaRPr>
          </a:p>
        </p:txBody>
      </p:sp>
    </p:spTree>
    <p:extLst>
      <p:ext uri="{BB962C8B-B14F-4D97-AF65-F5344CB8AC3E}">
        <p14:creationId xmlns:p14="http://schemas.microsoft.com/office/powerpoint/2010/main" val="83043174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41495" y="786432"/>
            <a:ext cx="7935327" cy="2348272"/>
          </a:xfrm>
          <a:prstGeom prst="rect">
            <a:avLst/>
          </a:prstGeom>
        </p:spPr>
        <p:txBody>
          <a:bodyPr wrap="square">
            <a:spAutoFit/>
          </a:bodyPr>
          <a:lstStyle/>
          <a:p>
            <a:pPr algn="ctr"/>
            <a:r>
              <a:rPr lang="en-GB" sz="4569" dirty="0">
                <a:latin typeface="Angsana New" panose="02020603050405020304" pitchFamily="18" charset="-34"/>
              </a:rPr>
              <a:t>The presentation of mathematics in schools should be psychological and not systematic. </a:t>
            </a:r>
          </a:p>
          <a:p>
            <a:pPr algn="ctr"/>
            <a:endParaRPr lang="en-GB" sz="952" dirty="0">
              <a:latin typeface="Angsana New" panose="02020603050405020304" pitchFamily="18" charset="-34"/>
            </a:endParaRPr>
          </a:p>
          <a:p>
            <a:pPr algn="ctr"/>
            <a:r>
              <a:rPr lang="en-GB" sz="4569" dirty="0">
                <a:latin typeface="Angsana New" panose="02020603050405020304" pitchFamily="18" charset="-34"/>
              </a:rPr>
              <a:t>The teacher, so to speak, should be a diplomat.</a:t>
            </a:r>
            <a:endParaRPr lang="en-GB" sz="13708"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Felix Klein</a:t>
            </a:r>
          </a:p>
        </p:txBody>
      </p:sp>
    </p:spTree>
    <p:extLst>
      <p:ext uri="{BB962C8B-B14F-4D97-AF65-F5344CB8AC3E}">
        <p14:creationId xmlns:p14="http://schemas.microsoft.com/office/powerpoint/2010/main" val="282443741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24444" y="430061"/>
            <a:ext cx="6546179" cy="3373744"/>
          </a:xfrm>
          <a:prstGeom prst="rect">
            <a:avLst/>
          </a:prstGeom>
        </p:spPr>
        <p:txBody>
          <a:bodyPr wrap="square">
            <a:spAutoFit/>
          </a:bodyPr>
          <a:lstStyle/>
          <a:p>
            <a:pPr algn="ctr"/>
            <a:r>
              <a:rPr lang="en-GB" sz="5331" dirty="0">
                <a:latin typeface="Angsana New" panose="02020603050405020304" pitchFamily="18" charset="-34"/>
              </a:rPr>
              <a:t>Regarding the fundamental investigations of mathematics, </a:t>
            </a:r>
          </a:p>
          <a:p>
            <a:pPr algn="ctr"/>
            <a:r>
              <a:rPr lang="en-GB" sz="5331" dirty="0">
                <a:latin typeface="Angsana New" panose="02020603050405020304" pitchFamily="18" charset="-34"/>
              </a:rPr>
              <a:t>there is no final ending… </a:t>
            </a:r>
          </a:p>
          <a:p>
            <a:pPr algn="ctr"/>
            <a:r>
              <a:rPr lang="en-GB" sz="5331" dirty="0">
                <a:latin typeface="Angsana New" panose="02020603050405020304" pitchFamily="18" charset="-34"/>
              </a:rPr>
              <a:t>no first beginning.</a:t>
            </a:r>
            <a:endParaRPr lang="en-GB" sz="15231" dirty="0">
              <a:latin typeface="Angsana New" panose="02020603050405020304" pitchFamily="18" charset="-34"/>
            </a:endParaRPr>
          </a:p>
        </p:txBody>
      </p:sp>
      <p:sp>
        <p:nvSpPr>
          <p:cNvPr id="3" name="TextBox 2"/>
          <p:cNvSpPr txBox="1"/>
          <p:nvPr/>
        </p:nvSpPr>
        <p:spPr>
          <a:xfrm>
            <a:off x="5777053" y="3767894"/>
            <a:ext cx="3395379" cy="561051"/>
          </a:xfrm>
          <a:prstGeom prst="rect">
            <a:avLst/>
          </a:prstGeom>
          <a:noFill/>
        </p:spPr>
        <p:txBody>
          <a:bodyPr wrap="square" rtlCol="0">
            <a:spAutoFit/>
          </a:bodyPr>
          <a:lstStyle/>
          <a:p>
            <a:r>
              <a:rPr lang="en-GB" sz="3046" dirty="0">
                <a:latin typeface="Angsana New" panose="02020603050405020304" pitchFamily="18" charset="-34"/>
              </a:rPr>
              <a:t>Felix Klein</a:t>
            </a:r>
          </a:p>
        </p:txBody>
      </p:sp>
    </p:spTree>
    <p:extLst>
      <p:ext uri="{BB962C8B-B14F-4D97-AF65-F5344CB8AC3E}">
        <p14:creationId xmlns:p14="http://schemas.microsoft.com/office/powerpoint/2010/main" val="91620940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55201" y="472705"/>
            <a:ext cx="6546179" cy="2904898"/>
          </a:xfrm>
          <a:prstGeom prst="rect">
            <a:avLst/>
          </a:prstGeom>
        </p:spPr>
        <p:txBody>
          <a:bodyPr wrap="square">
            <a:spAutoFit/>
          </a:bodyPr>
          <a:lstStyle/>
          <a:p>
            <a:pPr algn="ctr"/>
            <a:r>
              <a:rPr lang="en-GB" sz="4569" dirty="0">
                <a:latin typeface="Angsana New" panose="02020603050405020304" pitchFamily="18" charset="-34"/>
              </a:rPr>
              <a:t>The theory of probability as a mathematical discipline can and should be developed from axioms in exactly the same way as geometry and algebra.</a:t>
            </a:r>
            <a:endParaRPr lang="en-GB" sz="13708" dirty="0">
              <a:latin typeface="Angsana New" panose="02020603050405020304" pitchFamily="18" charset="-34"/>
            </a:endParaRPr>
          </a:p>
        </p:txBody>
      </p:sp>
      <p:sp>
        <p:nvSpPr>
          <p:cNvPr id="3" name="TextBox 2"/>
          <p:cNvSpPr txBox="1"/>
          <p:nvPr/>
        </p:nvSpPr>
        <p:spPr>
          <a:xfrm>
            <a:off x="5366624" y="3564898"/>
            <a:ext cx="3395379" cy="561051"/>
          </a:xfrm>
          <a:prstGeom prst="rect">
            <a:avLst/>
          </a:prstGeom>
          <a:noFill/>
        </p:spPr>
        <p:txBody>
          <a:bodyPr wrap="square" rtlCol="0">
            <a:spAutoFit/>
          </a:bodyPr>
          <a:lstStyle/>
          <a:p>
            <a:r>
              <a:rPr lang="en-GB" sz="3046" dirty="0">
                <a:latin typeface="Angsana New" panose="02020603050405020304" pitchFamily="18" charset="-34"/>
              </a:rPr>
              <a:t>Andrey Kolmogorov</a:t>
            </a:r>
          </a:p>
        </p:txBody>
      </p:sp>
    </p:spTree>
    <p:extLst>
      <p:ext uri="{BB962C8B-B14F-4D97-AF65-F5344CB8AC3E}">
        <p14:creationId xmlns:p14="http://schemas.microsoft.com/office/powerpoint/2010/main" val="302402722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31915" y="421825"/>
            <a:ext cx="6546179" cy="3256661"/>
          </a:xfrm>
          <a:prstGeom prst="rect">
            <a:avLst/>
          </a:prstGeom>
        </p:spPr>
        <p:txBody>
          <a:bodyPr wrap="square">
            <a:spAutoFit/>
          </a:bodyPr>
          <a:lstStyle/>
          <a:p>
            <a:pPr algn="ctr"/>
            <a:r>
              <a:rPr lang="en-GB" sz="6854" dirty="0">
                <a:latin typeface="Angsana New" panose="02020603050405020304" pitchFamily="18" charset="-34"/>
              </a:rPr>
              <a:t>When we ask advice, </a:t>
            </a:r>
          </a:p>
          <a:p>
            <a:pPr algn="ctr"/>
            <a:r>
              <a:rPr lang="en-GB" sz="6854" dirty="0">
                <a:latin typeface="Angsana New" panose="02020603050405020304" pitchFamily="18" charset="-34"/>
              </a:rPr>
              <a:t>we are usually looking for an accomplice.</a:t>
            </a:r>
            <a:endParaRPr lang="en-GB" sz="18277" dirty="0">
              <a:latin typeface="Angsana New" panose="02020603050405020304" pitchFamily="18" charset="-34"/>
            </a:endParaRPr>
          </a:p>
        </p:txBody>
      </p:sp>
      <p:sp>
        <p:nvSpPr>
          <p:cNvPr id="3" name="TextBox 2"/>
          <p:cNvSpPr txBox="1"/>
          <p:nvPr/>
        </p:nvSpPr>
        <p:spPr>
          <a:xfrm>
            <a:off x="5108265" y="3761744"/>
            <a:ext cx="3395379" cy="561051"/>
          </a:xfrm>
          <a:prstGeom prst="rect">
            <a:avLst/>
          </a:prstGeom>
          <a:noFill/>
        </p:spPr>
        <p:txBody>
          <a:bodyPr wrap="square" rtlCol="0">
            <a:spAutoFit/>
          </a:bodyPr>
          <a:lstStyle/>
          <a:p>
            <a:r>
              <a:rPr lang="en-GB" sz="3046" dirty="0">
                <a:latin typeface="Angsana New" panose="02020603050405020304" pitchFamily="18" charset="-34"/>
              </a:rPr>
              <a:t>Joseph-Louis Lagrange</a:t>
            </a:r>
          </a:p>
        </p:txBody>
      </p:sp>
    </p:spTree>
    <p:extLst>
      <p:ext uri="{BB962C8B-B14F-4D97-AF65-F5344CB8AC3E}">
        <p14:creationId xmlns:p14="http://schemas.microsoft.com/office/powerpoint/2010/main" val="307549015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13726" y="891529"/>
            <a:ext cx="7745854" cy="2201885"/>
          </a:xfrm>
          <a:prstGeom prst="rect">
            <a:avLst/>
          </a:prstGeom>
        </p:spPr>
        <p:txBody>
          <a:bodyPr wrap="square">
            <a:spAutoFit/>
          </a:bodyPr>
          <a:lstStyle/>
          <a:p>
            <a:pPr algn="ctr"/>
            <a:r>
              <a:rPr lang="en-GB" sz="6854" dirty="0">
                <a:latin typeface="Angsana New" panose="02020603050405020304" pitchFamily="18" charset="-34"/>
              </a:rPr>
              <a:t>Read Euler: </a:t>
            </a:r>
          </a:p>
          <a:p>
            <a:pPr algn="ctr"/>
            <a:r>
              <a:rPr lang="en-GB" sz="6854" dirty="0">
                <a:latin typeface="Angsana New" panose="02020603050405020304" pitchFamily="18" charset="-34"/>
              </a:rPr>
              <a:t>he is our master in everything. </a:t>
            </a:r>
            <a:endParaRPr lang="en-GB" sz="16754" dirty="0">
              <a:latin typeface="Angsana New" panose="02020603050405020304" pitchFamily="18" charset="-34"/>
            </a:endParaRPr>
          </a:p>
        </p:txBody>
      </p:sp>
      <p:sp>
        <p:nvSpPr>
          <p:cNvPr id="3" name="TextBox 2"/>
          <p:cNvSpPr txBox="1"/>
          <p:nvPr/>
        </p:nvSpPr>
        <p:spPr>
          <a:xfrm>
            <a:off x="5348169" y="3804802"/>
            <a:ext cx="3395379" cy="561051"/>
          </a:xfrm>
          <a:prstGeom prst="rect">
            <a:avLst/>
          </a:prstGeom>
          <a:noFill/>
        </p:spPr>
        <p:txBody>
          <a:bodyPr wrap="square" rtlCol="0">
            <a:spAutoFit/>
          </a:bodyPr>
          <a:lstStyle/>
          <a:p>
            <a:r>
              <a:rPr lang="en-GB" sz="3046" dirty="0">
                <a:latin typeface="Angsana New" panose="02020603050405020304" pitchFamily="18" charset="-34"/>
              </a:rPr>
              <a:t>Pierre-Simon Laplace</a:t>
            </a:r>
          </a:p>
        </p:txBody>
      </p:sp>
    </p:spTree>
    <p:extLst>
      <p:ext uri="{BB962C8B-B14F-4D97-AF65-F5344CB8AC3E}">
        <p14:creationId xmlns:p14="http://schemas.microsoft.com/office/powerpoint/2010/main" val="46487386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3"/>
            <a:ext cx="6546179" cy="2201885"/>
          </a:xfrm>
          <a:prstGeom prst="rect">
            <a:avLst/>
          </a:prstGeom>
        </p:spPr>
        <p:txBody>
          <a:bodyPr wrap="square">
            <a:spAutoFit/>
          </a:bodyPr>
          <a:lstStyle/>
          <a:p>
            <a:pPr algn="ctr"/>
            <a:r>
              <a:rPr lang="en-GB" sz="6854" dirty="0">
                <a:latin typeface="Angsana New" panose="02020603050405020304" pitchFamily="18" charset="-34"/>
              </a:rPr>
              <a:t>Nature laughs at the difficulties of integration. </a:t>
            </a:r>
            <a:endParaRPr lang="en-GB" sz="18277" dirty="0">
              <a:latin typeface="Angsana New" panose="02020603050405020304" pitchFamily="18" charset="-34"/>
            </a:endParaRPr>
          </a:p>
        </p:txBody>
      </p:sp>
      <p:sp>
        <p:nvSpPr>
          <p:cNvPr id="3" name="TextBox 2"/>
          <p:cNvSpPr txBox="1"/>
          <p:nvPr/>
        </p:nvSpPr>
        <p:spPr>
          <a:xfrm>
            <a:off x="5366624" y="3564898"/>
            <a:ext cx="3395379" cy="561051"/>
          </a:xfrm>
          <a:prstGeom prst="rect">
            <a:avLst/>
          </a:prstGeom>
          <a:noFill/>
        </p:spPr>
        <p:txBody>
          <a:bodyPr wrap="square" rtlCol="0">
            <a:spAutoFit/>
          </a:bodyPr>
          <a:lstStyle/>
          <a:p>
            <a:r>
              <a:rPr lang="en-GB" sz="3046" dirty="0">
                <a:latin typeface="Angsana New" panose="02020603050405020304" pitchFamily="18" charset="-34"/>
              </a:rPr>
              <a:t>Pierre-Simon Laplace</a:t>
            </a:r>
          </a:p>
        </p:txBody>
      </p:sp>
    </p:spTree>
    <p:extLst>
      <p:ext uri="{BB962C8B-B14F-4D97-AF65-F5344CB8AC3E}">
        <p14:creationId xmlns:p14="http://schemas.microsoft.com/office/powerpoint/2010/main" val="301890036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73820" y="1063240"/>
            <a:ext cx="8131438" cy="1967590"/>
          </a:xfrm>
          <a:prstGeom prst="rect">
            <a:avLst/>
          </a:prstGeom>
        </p:spPr>
        <p:txBody>
          <a:bodyPr wrap="square">
            <a:spAutoFit/>
          </a:bodyPr>
          <a:lstStyle/>
          <a:p>
            <a:pPr algn="ctr"/>
            <a:r>
              <a:rPr lang="en-GB" sz="6093" dirty="0">
                <a:latin typeface="Angsana New" panose="02020603050405020304" pitchFamily="18" charset="-34"/>
              </a:rPr>
              <a:t>What we know is not much. </a:t>
            </a:r>
          </a:p>
          <a:p>
            <a:pPr algn="ctr"/>
            <a:r>
              <a:rPr lang="en-GB" sz="6093" dirty="0">
                <a:latin typeface="Angsana New" panose="02020603050405020304" pitchFamily="18" charset="-34"/>
              </a:rPr>
              <a:t>What we do not know is immense. </a:t>
            </a:r>
            <a:endParaRPr lang="en-GB" sz="16754" dirty="0">
              <a:latin typeface="Angsana New" panose="02020603050405020304" pitchFamily="18" charset="-34"/>
            </a:endParaRPr>
          </a:p>
        </p:txBody>
      </p:sp>
      <p:sp>
        <p:nvSpPr>
          <p:cNvPr id="3" name="TextBox 2"/>
          <p:cNvSpPr txBox="1"/>
          <p:nvPr/>
        </p:nvSpPr>
        <p:spPr>
          <a:xfrm>
            <a:off x="5366624" y="3564898"/>
            <a:ext cx="3395379" cy="561051"/>
          </a:xfrm>
          <a:prstGeom prst="rect">
            <a:avLst/>
          </a:prstGeom>
          <a:noFill/>
        </p:spPr>
        <p:txBody>
          <a:bodyPr wrap="square" rtlCol="0">
            <a:spAutoFit/>
          </a:bodyPr>
          <a:lstStyle/>
          <a:p>
            <a:r>
              <a:rPr lang="en-GB" sz="3046" dirty="0">
                <a:latin typeface="Angsana New" panose="02020603050405020304" pitchFamily="18" charset="-34"/>
              </a:rPr>
              <a:t>Pierre-Simon Laplace</a:t>
            </a:r>
          </a:p>
        </p:txBody>
      </p:sp>
    </p:spTree>
    <p:extLst>
      <p:ext uri="{BB962C8B-B14F-4D97-AF65-F5344CB8AC3E}">
        <p14:creationId xmlns:p14="http://schemas.microsoft.com/office/powerpoint/2010/main" val="157026383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67668" y="823342"/>
            <a:ext cx="7916874" cy="2201757"/>
          </a:xfrm>
          <a:prstGeom prst="rect">
            <a:avLst/>
          </a:prstGeom>
        </p:spPr>
        <p:txBody>
          <a:bodyPr wrap="square">
            <a:spAutoFit/>
          </a:bodyPr>
          <a:lstStyle/>
          <a:p>
            <a:pPr algn="ctr"/>
            <a:r>
              <a:rPr lang="en-GB" sz="4569" dirty="0">
                <a:latin typeface="Angsana New" panose="02020603050405020304" pitchFamily="18" charset="-34"/>
              </a:rPr>
              <a:t>These tables [values of trigonometric functions] … are one of the most beautiful monuments </a:t>
            </a:r>
          </a:p>
          <a:p>
            <a:pPr algn="ctr"/>
            <a:r>
              <a:rPr lang="en-GB" sz="4569" dirty="0">
                <a:latin typeface="Angsana New" panose="02020603050405020304" pitchFamily="18" charset="-34"/>
              </a:rPr>
              <a:t>ever erected to science.</a:t>
            </a:r>
            <a:endParaRPr lang="en-GB" sz="13708" dirty="0">
              <a:latin typeface="Angsana New" panose="02020603050405020304" pitchFamily="18" charset="-34"/>
            </a:endParaRPr>
          </a:p>
        </p:txBody>
      </p:sp>
      <p:sp>
        <p:nvSpPr>
          <p:cNvPr id="3" name="TextBox 2"/>
          <p:cNvSpPr txBox="1"/>
          <p:nvPr/>
        </p:nvSpPr>
        <p:spPr>
          <a:xfrm>
            <a:off x="5366624" y="3564898"/>
            <a:ext cx="3395379" cy="561051"/>
          </a:xfrm>
          <a:prstGeom prst="rect">
            <a:avLst/>
          </a:prstGeom>
          <a:noFill/>
        </p:spPr>
        <p:txBody>
          <a:bodyPr wrap="square" rtlCol="0">
            <a:spAutoFit/>
          </a:bodyPr>
          <a:lstStyle/>
          <a:p>
            <a:r>
              <a:rPr lang="en-GB" sz="3046" dirty="0">
                <a:latin typeface="Angsana New" panose="02020603050405020304" pitchFamily="18" charset="-34"/>
              </a:rPr>
              <a:t>Adrien-Marie Legendre</a:t>
            </a:r>
          </a:p>
        </p:txBody>
      </p:sp>
    </p:spTree>
    <p:extLst>
      <p:ext uri="{BB962C8B-B14F-4D97-AF65-F5344CB8AC3E}">
        <p14:creationId xmlns:p14="http://schemas.microsoft.com/office/powerpoint/2010/main" val="120607109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10722" y="927917"/>
            <a:ext cx="7080131" cy="2201757"/>
          </a:xfrm>
          <a:prstGeom prst="rect">
            <a:avLst/>
          </a:prstGeom>
        </p:spPr>
        <p:txBody>
          <a:bodyPr wrap="square">
            <a:spAutoFit/>
          </a:bodyPr>
          <a:lstStyle/>
          <a:p>
            <a:pPr algn="ctr"/>
            <a:r>
              <a:rPr lang="en-GB" sz="4569" dirty="0">
                <a:latin typeface="Angsana New" panose="02020603050405020304" pitchFamily="18" charset="-34"/>
              </a:rPr>
              <a:t>Taking mathematics from the beginning </a:t>
            </a:r>
          </a:p>
          <a:p>
            <a:pPr algn="ctr"/>
            <a:r>
              <a:rPr lang="en-GB" sz="4569" dirty="0">
                <a:latin typeface="Angsana New" panose="02020603050405020304" pitchFamily="18" charset="-34"/>
              </a:rPr>
              <a:t>of the world to the time of Newton, </a:t>
            </a:r>
          </a:p>
          <a:p>
            <a:pPr algn="ctr"/>
            <a:r>
              <a:rPr lang="en-GB" sz="4569" dirty="0">
                <a:latin typeface="Angsana New" panose="02020603050405020304" pitchFamily="18" charset="-34"/>
              </a:rPr>
              <a:t>what he has done is much the better half.</a:t>
            </a:r>
            <a:endParaRPr lang="en-GB" sz="13708" dirty="0">
              <a:latin typeface="Angsana New" panose="02020603050405020304" pitchFamily="18" charset="-34"/>
            </a:endParaRPr>
          </a:p>
        </p:txBody>
      </p:sp>
      <p:sp>
        <p:nvSpPr>
          <p:cNvPr id="3" name="TextBox 2"/>
          <p:cNvSpPr txBox="1"/>
          <p:nvPr/>
        </p:nvSpPr>
        <p:spPr>
          <a:xfrm>
            <a:off x="5366624" y="3564898"/>
            <a:ext cx="3395379" cy="561051"/>
          </a:xfrm>
          <a:prstGeom prst="rect">
            <a:avLst/>
          </a:prstGeom>
          <a:noFill/>
        </p:spPr>
        <p:txBody>
          <a:bodyPr wrap="square" rtlCol="0">
            <a:spAutoFit/>
          </a:bodyPr>
          <a:lstStyle/>
          <a:p>
            <a:r>
              <a:rPr lang="en-GB" sz="3046" dirty="0">
                <a:latin typeface="Angsana New" panose="02020603050405020304" pitchFamily="18" charset="-34"/>
              </a:rPr>
              <a:t>Gottfried Leibniz</a:t>
            </a:r>
          </a:p>
        </p:txBody>
      </p:sp>
    </p:spTree>
    <p:extLst>
      <p:ext uri="{BB962C8B-B14F-4D97-AF65-F5344CB8AC3E}">
        <p14:creationId xmlns:p14="http://schemas.microsoft.com/office/powerpoint/2010/main" val="411746981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79984" y="374804"/>
            <a:ext cx="8119133" cy="3373744"/>
          </a:xfrm>
          <a:prstGeom prst="rect">
            <a:avLst/>
          </a:prstGeom>
        </p:spPr>
        <p:txBody>
          <a:bodyPr wrap="square">
            <a:spAutoFit/>
          </a:bodyPr>
          <a:lstStyle/>
          <a:p>
            <a:pPr algn="ctr"/>
            <a:r>
              <a:rPr lang="en-GB" sz="5331" dirty="0">
                <a:latin typeface="Angsana New" panose="02020603050405020304" pitchFamily="18" charset="-34"/>
              </a:rPr>
              <a:t>The imaginary number is a fine and wonderful resource of the human spirit, </a:t>
            </a:r>
          </a:p>
          <a:p>
            <a:pPr algn="ctr"/>
            <a:r>
              <a:rPr lang="en-GB" sz="5331" dirty="0">
                <a:latin typeface="Angsana New" panose="02020603050405020304" pitchFamily="18" charset="-34"/>
              </a:rPr>
              <a:t>almost an amphibian between </a:t>
            </a:r>
          </a:p>
          <a:p>
            <a:pPr algn="ctr"/>
            <a:r>
              <a:rPr lang="en-GB" sz="5331" dirty="0">
                <a:latin typeface="Angsana New" panose="02020603050405020304" pitchFamily="18" charset="-34"/>
              </a:rPr>
              <a:t>being and not being.</a:t>
            </a:r>
            <a:endParaRPr lang="en-GB" sz="15231" dirty="0">
              <a:latin typeface="Angsana New" panose="02020603050405020304" pitchFamily="18" charset="-34"/>
            </a:endParaRPr>
          </a:p>
        </p:txBody>
      </p:sp>
      <p:sp>
        <p:nvSpPr>
          <p:cNvPr id="3" name="TextBox 2"/>
          <p:cNvSpPr txBox="1"/>
          <p:nvPr/>
        </p:nvSpPr>
        <p:spPr>
          <a:xfrm>
            <a:off x="5704954" y="3831912"/>
            <a:ext cx="3395379" cy="561051"/>
          </a:xfrm>
          <a:prstGeom prst="rect">
            <a:avLst/>
          </a:prstGeom>
          <a:noFill/>
        </p:spPr>
        <p:txBody>
          <a:bodyPr wrap="square" rtlCol="0">
            <a:spAutoFit/>
          </a:bodyPr>
          <a:lstStyle/>
          <a:p>
            <a:r>
              <a:rPr lang="en-GB" sz="3046" dirty="0">
                <a:latin typeface="Angsana New" panose="02020603050405020304" pitchFamily="18" charset="-34"/>
              </a:rPr>
              <a:t>Gottfried Leibniz</a:t>
            </a:r>
          </a:p>
        </p:txBody>
      </p:sp>
    </p:spTree>
    <p:extLst>
      <p:ext uri="{BB962C8B-B14F-4D97-AF65-F5344CB8AC3E}">
        <p14:creationId xmlns:p14="http://schemas.microsoft.com/office/powerpoint/2010/main" val="179169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397647" y="3423108"/>
            <a:ext cx="3395379" cy="561051"/>
          </a:xfrm>
          <a:prstGeom prst="rect">
            <a:avLst/>
          </a:prstGeom>
          <a:noFill/>
        </p:spPr>
        <p:txBody>
          <a:bodyPr wrap="square" rtlCol="0">
            <a:spAutoFit/>
          </a:bodyPr>
          <a:lstStyle/>
          <a:p>
            <a:r>
              <a:rPr lang="en-GB" sz="3046" dirty="0">
                <a:latin typeface="Angsana New" panose="02020603050405020304" pitchFamily="18" charset="-34"/>
              </a:rPr>
              <a:t>François Arago</a:t>
            </a:r>
          </a:p>
        </p:txBody>
      </p:sp>
      <p:sp>
        <p:nvSpPr>
          <p:cNvPr id="4" name="Rectangle 3"/>
          <p:cNvSpPr/>
          <p:nvPr/>
        </p:nvSpPr>
        <p:spPr>
          <a:xfrm>
            <a:off x="454299" y="1923464"/>
            <a:ext cx="7845037" cy="1029769"/>
          </a:xfrm>
          <a:prstGeom prst="rect">
            <a:avLst/>
          </a:prstGeom>
        </p:spPr>
        <p:txBody>
          <a:bodyPr wrap="square">
            <a:spAutoFit/>
          </a:bodyPr>
          <a:lstStyle/>
          <a:p>
            <a:pPr algn="ctr"/>
            <a:r>
              <a:rPr lang="en-GB" sz="3046" i="1" dirty="0">
                <a:solidFill>
                  <a:srgbClr val="000000"/>
                </a:solidFill>
                <a:latin typeface="Angsana New" panose="02020603050405020304" pitchFamily="18" charset="-34"/>
              </a:rPr>
              <a:t>Connaître, decouvrir, communiquer – telle est la destinée d'un savant. </a:t>
            </a:r>
            <a:r>
              <a:rPr lang="en-GB" sz="3046" dirty="0">
                <a:latin typeface="Angsana New" panose="02020603050405020304" pitchFamily="18" charset="-34"/>
              </a:rPr>
              <a:t/>
            </a:r>
            <a:br>
              <a:rPr lang="en-GB" sz="3046" dirty="0">
                <a:latin typeface="Angsana New" panose="02020603050405020304" pitchFamily="18" charset="-34"/>
              </a:rPr>
            </a:br>
            <a:r>
              <a:rPr lang="en-GB" sz="3046" dirty="0">
                <a:solidFill>
                  <a:srgbClr val="000000"/>
                </a:solidFill>
                <a:latin typeface="Angsana New" panose="02020603050405020304" pitchFamily="18" charset="-34"/>
              </a:rPr>
              <a:t>To get to know, to discover, to publish – this is the destiny of scientist.</a:t>
            </a:r>
            <a:endParaRPr lang="en-GB" sz="3046" dirty="0">
              <a:latin typeface="Angsana New" panose="02020603050405020304" pitchFamily="18" charset="-34"/>
            </a:endParaRPr>
          </a:p>
        </p:txBody>
      </p:sp>
    </p:spTree>
    <p:extLst>
      <p:ext uri="{BB962C8B-B14F-4D97-AF65-F5344CB8AC3E}">
        <p14:creationId xmlns:p14="http://schemas.microsoft.com/office/powerpoint/2010/main" val="390100074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96848" y="823341"/>
            <a:ext cx="7769240" cy="2348272"/>
          </a:xfrm>
          <a:prstGeom prst="rect">
            <a:avLst/>
          </a:prstGeom>
        </p:spPr>
        <p:txBody>
          <a:bodyPr wrap="square">
            <a:spAutoFit/>
          </a:bodyPr>
          <a:lstStyle/>
          <a:p>
            <a:pPr algn="ctr"/>
            <a:r>
              <a:rPr lang="en-GB" sz="4569" dirty="0">
                <a:latin typeface="Angsana New" panose="02020603050405020304" pitchFamily="18" charset="-34"/>
              </a:rPr>
              <a:t>The pleasure we obtain from music comes from </a:t>
            </a:r>
            <a:r>
              <a:rPr lang="en-GB" sz="4569" i="1" dirty="0">
                <a:latin typeface="Angsana New" panose="02020603050405020304" pitchFamily="18" charset="-34"/>
              </a:rPr>
              <a:t>counting</a:t>
            </a:r>
            <a:r>
              <a:rPr lang="en-GB" sz="4569" dirty="0">
                <a:latin typeface="Angsana New" panose="02020603050405020304" pitchFamily="18" charset="-34"/>
              </a:rPr>
              <a:t>, but counting unconsciously. </a:t>
            </a:r>
          </a:p>
          <a:p>
            <a:pPr algn="ctr"/>
            <a:endParaRPr lang="en-GB" sz="952" dirty="0">
              <a:latin typeface="Angsana New" panose="02020603050405020304" pitchFamily="18" charset="-34"/>
            </a:endParaRPr>
          </a:p>
          <a:p>
            <a:pPr algn="ctr"/>
            <a:r>
              <a:rPr lang="en-GB" sz="4569" dirty="0">
                <a:latin typeface="Angsana New" panose="02020603050405020304" pitchFamily="18" charset="-34"/>
              </a:rPr>
              <a:t>Music is nothing but unconscious arithmetic.</a:t>
            </a:r>
            <a:endParaRPr lang="en-GB" sz="13708" dirty="0">
              <a:latin typeface="Angsana New" panose="02020603050405020304" pitchFamily="18" charset="-34"/>
            </a:endParaRPr>
          </a:p>
        </p:txBody>
      </p:sp>
      <p:sp>
        <p:nvSpPr>
          <p:cNvPr id="3" name="TextBox 2"/>
          <p:cNvSpPr txBox="1"/>
          <p:nvPr/>
        </p:nvSpPr>
        <p:spPr>
          <a:xfrm>
            <a:off x="5366624" y="3564898"/>
            <a:ext cx="3395379" cy="561051"/>
          </a:xfrm>
          <a:prstGeom prst="rect">
            <a:avLst/>
          </a:prstGeom>
          <a:noFill/>
        </p:spPr>
        <p:txBody>
          <a:bodyPr wrap="square" rtlCol="0">
            <a:spAutoFit/>
          </a:bodyPr>
          <a:lstStyle/>
          <a:p>
            <a:r>
              <a:rPr lang="en-GB" sz="3046" dirty="0">
                <a:latin typeface="Angsana New" panose="02020603050405020304" pitchFamily="18" charset="-34"/>
              </a:rPr>
              <a:t>Gottfried Leibniz</a:t>
            </a:r>
          </a:p>
        </p:txBody>
      </p:sp>
    </p:spTree>
    <p:extLst>
      <p:ext uri="{BB962C8B-B14F-4D97-AF65-F5344CB8AC3E}">
        <p14:creationId xmlns:p14="http://schemas.microsoft.com/office/powerpoint/2010/main" val="154807858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98436" y="1001731"/>
            <a:ext cx="8119133" cy="2084610"/>
          </a:xfrm>
          <a:prstGeom prst="rect">
            <a:avLst/>
          </a:prstGeom>
        </p:spPr>
        <p:txBody>
          <a:bodyPr wrap="square">
            <a:spAutoFit/>
          </a:bodyPr>
          <a:lstStyle/>
          <a:p>
            <a:pPr algn="ctr"/>
            <a:r>
              <a:rPr lang="en-GB" sz="3808" dirty="0">
                <a:latin typeface="Angsana New" panose="02020603050405020304" pitchFamily="18" charset="-34"/>
              </a:rPr>
              <a:t>[about him:] </a:t>
            </a:r>
            <a:r>
              <a:rPr lang="en-GB" sz="5331" dirty="0">
                <a:latin typeface="Angsana New" panose="02020603050405020304" pitchFamily="18" charset="-34"/>
              </a:rPr>
              <a:t/>
            </a:r>
            <a:br>
              <a:rPr lang="en-GB" sz="5331" dirty="0">
                <a:latin typeface="Angsana New" panose="02020603050405020304" pitchFamily="18" charset="-34"/>
              </a:rPr>
            </a:br>
            <a:r>
              <a:rPr lang="en-GB" sz="4569" dirty="0">
                <a:latin typeface="Angsana New" panose="02020603050405020304" pitchFamily="18" charset="-34"/>
              </a:rPr>
              <a:t>It is rare to find learned men who are clean, </a:t>
            </a:r>
          </a:p>
          <a:p>
            <a:pPr algn="ctr"/>
            <a:r>
              <a:rPr lang="en-GB" sz="4569" dirty="0">
                <a:latin typeface="Angsana New" panose="02020603050405020304" pitchFamily="18" charset="-34"/>
              </a:rPr>
              <a:t>do not stink and have a sense of humour.</a:t>
            </a:r>
            <a:endParaRPr lang="en-GB" sz="13708" dirty="0">
              <a:latin typeface="Angsana New" panose="02020603050405020304" pitchFamily="18" charset="-34"/>
            </a:endParaRPr>
          </a:p>
        </p:txBody>
      </p:sp>
      <p:sp>
        <p:nvSpPr>
          <p:cNvPr id="3" name="TextBox 2"/>
          <p:cNvSpPr txBox="1"/>
          <p:nvPr/>
        </p:nvSpPr>
        <p:spPr>
          <a:xfrm>
            <a:off x="5366624" y="3564898"/>
            <a:ext cx="3395379" cy="561051"/>
          </a:xfrm>
          <a:prstGeom prst="rect">
            <a:avLst/>
          </a:prstGeom>
          <a:noFill/>
        </p:spPr>
        <p:txBody>
          <a:bodyPr wrap="square" rtlCol="0">
            <a:spAutoFit/>
          </a:bodyPr>
          <a:lstStyle/>
          <a:p>
            <a:r>
              <a:rPr lang="en-GB" sz="3046" dirty="0">
                <a:latin typeface="Angsana New" panose="02020603050405020304" pitchFamily="18" charset="-34"/>
              </a:rPr>
              <a:t>Gottfried Leibniz</a:t>
            </a:r>
          </a:p>
        </p:txBody>
      </p:sp>
    </p:spTree>
    <p:extLst>
      <p:ext uri="{BB962C8B-B14F-4D97-AF65-F5344CB8AC3E}">
        <p14:creationId xmlns:p14="http://schemas.microsoft.com/office/powerpoint/2010/main" val="12423939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9049" y="576551"/>
            <a:ext cx="6546179" cy="2904898"/>
          </a:xfrm>
          <a:prstGeom prst="rect">
            <a:avLst/>
          </a:prstGeom>
        </p:spPr>
        <p:txBody>
          <a:bodyPr wrap="square">
            <a:spAutoFit/>
          </a:bodyPr>
          <a:lstStyle/>
          <a:p>
            <a:pPr algn="ctr"/>
            <a:r>
              <a:rPr lang="en-GB" sz="4569" dirty="0">
                <a:latin typeface="Angsana New" panose="02020603050405020304" pitchFamily="18" charset="-34"/>
              </a:rPr>
              <a:t>Nothing is more important than to see the sources of invention which are, </a:t>
            </a:r>
          </a:p>
          <a:p>
            <a:pPr algn="ctr"/>
            <a:r>
              <a:rPr lang="en-GB" sz="4569" dirty="0">
                <a:latin typeface="Angsana New" panose="02020603050405020304" pitchFamily="18" charset="-34"/>
              </a:rPr>
              <a:t>in my opinion more interesting than the inventions themselves.</a:t>
            </a:r>
            <a:endParaRPr lang="en-GB" sz="13708" dirty="0">
              <a:latin typeface="Angsana New" panose="02020603050405020304" pitchFamily="18" charset="-34"/>
            </a:endParaRPr>
          </a:p>
        </p:txBody>
      </p:sp>
      <p:sp>
        <p:nvSpPr>
          <p:cNvPr id="3" name="TextBox 2"/>
          <p:cNvSpPr txBox="1"/>
          <p:nvPr/>
        </p:nvSpPr>
        <p:spPr>
          <a:xfrm>
            <a:off x="5366624" y="3564898"/>
            <a:ext cx="3395379" cy="561051"/>
          </a:xfrm>
          <a:prstGeom prst="rect">
            <a:avLst/>
          </a:prstGeom>
          <a:noFill/>
        </p:spPr>
        <p:txBody>
          <a:bodyPr wrap="square" rtlCol="0">
            <a:spAutoFit/>
          </a:bodyPr>
          <a:lstStyle/>
          <a:p>
            <a:r>
              <a:rPr lang="en-GB" sz="3046" dirty="0">
                <a:latin typeface="Angsana New" panose="02020603050405020304" pitchFamily="18" charset="-34"/>
              </a:rPr>
              <a:t>Gottfried Leibniz</a:t>
            </a:r>
          </a:p>
        </p:txBody>
      </p:sp>
    </p:spTree>
    <p:extLst>
      <p:ext uri="{BB962C8B-B14F-4D97-AF65-F5344CB8AC3E}">
        <p14:creationId xmlns:p14="http://schemas.microsoft.com/office/powerpoint/2010/main" val="137432223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3"/>
            <a:ext cx="6546179" cy="2553391"/>
          </a:xfrm>
          <a:prstGeom prst="rect">
            <a:avLst/>
          </a:prstGeom>
        </p:spPr>
        <p:txBody>
          <a:bodyPr wrap="square">
            <a:spAutoFit/>
          </a:bodyPr>
          <a:lstStyle/>
          <a:p>
            <a:pPr algn="ctr"/>
            <a:r>
              <a:rPr lang="en-GB" sz="5331" dirty="0">
                <a:latin typeface="Angsana New" panose="02020603050405020304" pitchFamily="18" charset="-34"/>
              </a:rPr>
              <a:t>No human investigation can be called real science if it cannot be demonstrated mathematically.</a:t>
            </a:r>
            <a:endParaRPr lang="en-GB" sz="15231" dirty="0">
              <a:latin typeface="Angsana New" panose="02020603050405020304" pitchFamily="18" charset="-34"/>
            </a:endParaRPr>
          </a:p>
        </p:txBody>
      </p:sp>
      <p:sp>
        <p:nvSpPr>
          <p:cNvPr id="3" name="TextBox 2"/>
          <p:cNvSpPr txBox="1"/>
          <p:nvPr/>
        </p:nvSpPr>
        <p:spPr>
          <a:xfrm>
            <a:off x="5306852" y="3564898"/>
            <a:ext cx="3395379" cy="561051"/>
          </a:xfrm>
          <a:prstGeom prst="rect">
            <a:avLst/>
          </a:prstGeom>
          <a:noFill/>
        </p:spPr>
        <p:txBody>
          <a:bodyPr wrap="square" rtlCol="0">
            <a:spAutoFit/>
          </a:bodyPr>
          <a:lstStyle/>
          <a:p>
            <a:r>
              <a:rPr lang="en-GB" sz="3046" dirty="0">
                <a:latin typeface="Angsana New" panose="02020603050405020304" pitchFamily="18" charset="-34"/>
              </a:rPr>
              <a:t>Leonardo da Vinci</a:t>
            </a:r>
          </a:p>
        </p:txBody>
      </p:sp>
    </p:spTree>
    <p:extLst>
      <p:ext uri="{BB962C8B-B14F-4D97-AF65-F5344CB8AC3E}">
        <p14:creationId xmlns:p14="http://schemas.microsoft.com/office/powerpoint/2010/main" val="143941730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3"/>
            <a:ext cx="6546179" cy="2553391"/>
          </a:xfrm>
          <a:prstGeom prst="rect">
            <a:avLst/>
          </a:prstGeom>
        </p:spPr>
        <p:txBody>
          <a:bodyPr wrap="square">
            <a:spAutoFit/>
          </a:bodyPr>
          <a:lstStyle/>
          <a:p>
            <a:pPr algn="ctr"/>
            <a:r>
              <a:rPr lang="en-GB" sz="5331" dirty="0">
                <a:latin typeface="Angsana New" panose="02020603050405020304" pitchFamily="18" charset="-34"/>
              </a:rPr>
              <a:t>There is no higher or lower knowledge, but one only, flowing out of experimentation.</a:t>
            </a:r>
            <a:endParaRPr lang="en-GB" sz="15231" dirty="0">
              <a:latin typeface="Angsana New" panose="02020603050405020304" pitchFamily="18" charset="-34"/>
            </a:endParaRPr>
          </a:p>
        </p:txBody>
      </p:sp>
      <p:sp>
        <p:nvSpPr>
          <p:cNvPr id="3" name="TextBox 2"/>
          <p:cNvSpPr txBox="1"/>
          <p:nvPr/>
        </p:nvSpPr>
        <p:spPr>
          <a:xfrm>
            <a:off x="5306852" y="3564898"/>
            <a:ext cx="3395379" cy="561051"/>
          </a:xfrm>
          <a:prstGeom prst="rect">
            <a:avLst/>
          </a:prstGeom>
          <a:noFill/>
        </p:spPr>
        <p:txBody>
          <a:bodyPr wrap="square" rtlCol="0">
            <a:spAutoFit/>
          </a:bodyPr>
          <a:lstStyle/>
          <a:p>
            <a:r>
              <a:rPr lang="en-GB" sz="3046" dirty="0">
                <a:latin typeface="Angsana New" panose="02020603050405020304" pitchFamily="18" charset="-34"/>
              </a:rPr>
              <a:t>Leonardo da Vinci</a:t>
            </a:r>
          </a:p>
        </p:txBody>
      </p:sp>
    </p:spTree>
    <p:extLst>
      <p:ext uri="{BB962C8B-B14F-4D97-AF65-F5344CB8AC3E}">
        <p14:creationId xmlns:p14="http://schemas.microsoft.com/office/powerpoint/2010/main" val="72379652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1290849"/>
            <a:ext cx="6546179" cy="1850315"/>
          </a:xfrm>
          <a:prstGeom prst="rect">
            <a:avLst/>
          </a:prstGeom>
        </p:spPr>
        <p:txBody>
          <a:bodyPr wrap="square">
            <a:spAutoFit/>
          </a:bodyPr>
          <a:lstStyle/>
          <a:p>
            <a:pPr algn="ctr"/>
            <a:r>
              <a:rPr lang="en-GB" sz="3808" dirty="0">
                <a:latin typeface="Angsana New" panose="02020603050405020304" pitchFamily="18" charset="-34"/>
              </a:rPr>
              <a:t>He who loves practice without theory is like the sailor who boards ship without a rudder and compass and never knows where he may cast.</a:t>
            </a:r>
            <a:endParaRPr lang="en-GB" sz="12566" dirty="0">
              <a:latin typeface="Angsana New" panose="02020603050405020304" pitchFamily="18" charset="-34"/>
            </a:endParaRPr>
          </a:p>
        </p:txBody>
      </p:sp>
      <p:sp>
        <p:nvSpPr>
          <p:cNvPr id="3" name="TextBox 2"/>
          <p:cNvSpPr txBox="1"/>
          <p:nvPr/>
        </p:nvSpPr>
        <p:spPr>
          <a:xfrm>
            <a:off x="5306852" y="3564898"/>
            <a:ext cx="3395379" cy="561051"/>
          </a:xfrm>
          <a:prstGeom prst="rect">
            <a:avLst/>
          </a:prstGeom>
          <a:noFill/>
        </p:spPr>
        <p:txBody>
          <a:bodyPr wrap="square" rtlCol="0">
            <a:spAutoFit/>
          </a:bodyPr>
          <a:lstStyle/>
          <a:p>
            <a:r>
              <a:rPr lang="en-GB" sz="3046" dirty="0">
                <a:latin typeface="Angsana New" panose="02020603050405020304" pitchFamily="18" charset="-34"/>
              </a:rPr>
              <a:t>Leonardo da Vinci</a:t>
            </a:r>
          </a:p>
        </p:txBody>
      </p:sp>
    </p:spTree>
    <p:extLst>
      <p:ext uri="{BB962C8B-B14F-4D97-AF65-F5344CB8AC3E}">
        <p14:creationId xmlns:p14="http://schemas.microsoft.com/office/powerpoint/2010/main" val="115215464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03842" y="1235487"/>
            <a:ext cx="8027600" cy="1850315"/>
          </a:xfrm>
          <a:prstGeom prst="rect">
            <a:avLst/>
          </a:prstGeom>
        </p:spPr>
        <p:txBody>
          <a:bodyPr wrap="square">
            <a:spAutoFit/>
          </a:bodyPr>
          <a:lstStyle/>
          <a:p>
            <a:pPr algn="ctr"/>
            <a:r>
              <a:rPr lang="en-GB" sz="3808" dirty="0">
                <a:latin typeface="Angsana New" panose="02020603050405020304" pitchFamily="18" charset="-34"/>
              </a:rPr>
              <a:t>Mechanics is the paradise of the mathematical sciences, because by means of it one </a:t>
            </a:r>
          </a:p>
          <a:p>
            <a:pPr algn="ctr"/>
            <a:r>
              <a:rPr lang="en-GB" sz="3808" dirty="0">
                <a:latin typeface="Angsana New" panose="02020603050405020304" pitchFamily="18" charset="-34"/>
              </a:rPr>
              <a:t>comes to the fruits of mathematics.</a:t>
            </a:r>
            <a:endParaRPr lang="en-GB" sz="12566" dirty="0">
              <a:latin typeface="Angsana New" panose="02020603050405020304" pitchFamily="18" charset="-34"/>
            </a:endParaRPr>
          </a:p>
        </p:txBody>
      </p:sp>
      <p:sp>
        <p:nvSpPr>
          <p:cNvPr id="3" name="TextBox 2"/>
          <p:cNvSpPr txBox="1"/>
          <p:nvPr/>
        </p:nvSpPr>
        <p:spPr>
          <a:xfrm>
            <a:off x="5306852" y="3564898"/>
            <a:ext cx="3395379" cy="561051"/>
          </a:xfrm>
          <a:prstGeom prst="rect">
            <a:avLst/>
          </a:prstGeom>
          <a:noFill/>
        </p:spPr>
        <p:txBody>
          <a:bodyPr wrap="square" rtlCol="0">
            <a:spAutoFit/>
          </a:bodyPr>
          <a:lstStyle/>
          <a:p>
            <a:r>
              <a:rPr lang="en-GB" sz="3046" dirty="0">
                <a:latin typeface="Angsana New" panose="02020603050405020304" pitchFamily="18" charset="-34"/>
              </a:rPr>
              <a:t>Leonardo da Vinci</a:t>
            </a:r>
          </a:p>
        </p:txBody>
      </p:sp>
    </p:spTree>
    <p:extLst>
      <p:ext uri="{BB962C8B-B14F-4D97-AF65-F5344CB8AC3E}">
        <p14:creationId xmlns:p14="http://schemas.microsoft.com/office/powerpoint/2010/main" val="197708328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85959" y="632651"/>
            <a:ext cx="6546179" cy="2553391"/>
          </a:xfrm>
          <a:prstGeom prst="rect">
            <a:avLst/>
          </a:prstGeom>
        </p:spPr>
        <p:txBody>
          <a:bodyPr wrap="square">
            <a:spAutoFit/>
          </a:bodyPr>
          <a:lstStyle/>
          <a:p>
            <a:pPr algn="ctr"/>
            <a:r>
              <a:rPr lang="en-GB" sz="5331" dirty="0">
                <a:latin typeface="Angsana New" panose="02020603050405020304" pitchFamily="18" charset="-34"/>
              </a:rPr>
              <a:t>The first test of potential in mathematics is whether you can get anything out of geometry.</a:t>
            </a:r>
            <a:endParaRPr lang="en-GB" sz="15231"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 E Littlewood</a:t>
            </a:r>
          </a:p>
        </p:txBody>
      </p:sp>
    </p:spTree>
    <p:extLst>
      <p:ext uri="{BB962C8B-B14F-4D97-AF65-F5344CB8AC3E}">
        <p14:creationId xmlns:p14="http://schemas.microsoft.com/office/powerpoint/2010/main" val="191010730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06158" y="460994"/>
            <a:ext cx="7990689" cy="2905219"/>
          </a:xfrm>
          <a:prstGeom prst="rect">
            <a:avLst/>
          </a:prstGeom>
        </p:spPr>
        <p:txBody>
          <a:bodyPr wrap="square">
            <a:spAutoFit/>
          </a:bodyPr>
          <a:lstStyle/>
          <a:p>
            <a:pPr algn="ctr"/>
            <a:r>
              <a:rPr lang="en-GB" sz="6093" dirty="0">
                <a:latin typeface="Angsana New" panose="02020603050405020304" pitchFamily="18" charset="-34"/>
              </a:rPr>
              <a:t>Try a hard problem. </a:t>
            </a:r>
          </a:p>
          <a:p>
            <a:pPr algn="ctr"/>
            <a:r>
              <a:rPr lang="en-GB" sz="6093" dirty="0">
                <a:latin typeface="Angsana New" panose="02020603050405020304" pitchFamily="18" charset="-34"/>
              </a:rPr>
              <a:t>You may not solve it, </a:t>
            </a:r>
          </a:p>
          <a:p>
            <a:pPr algn="ctr"/>
            <a:r>
              <a:rPr lang="en-GB" sz="6093" dirty="0">
                <a:latin typeface="Angsana New" panose="02020603050405020304" pitchFamily="18" charset="-34"/>
              </a:rPr>
              <a:t>but you will prove something else.</a:t>
            </a:r>
            <a:endParaRPr lang="en-GB" sz="16754"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 E Littlewood</a:t>
            </a:r>
          </a:p>
        </p:txBody>
      </p:sp>
    </p:spTree>
    <p:extLst>
      <p:ext uri="{BB962C8B-B14F-4D97-AF65-F5344CB8AC3E}">
        <p14:creationId xmlns:p14="http://schemas.microsoft.com/office/powerpoint/2010/main" val="117397539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35345" y="1333910"/>
            <a:ext cx="7996105" cy="1498615"/>
          </a:xfrm>
          <a:prstGeom prst="rect">
            <a:avLst/>
          </a:prstGeom>
        </p:spPr>
        <p:txBody>
          <a:bodyPr wrap="square">
            <a:spAutoFit/>
          </a:bodyPr>
          <a:lstStyle/>
          <a:p>
            <a:pPr algn="ctr"/>
            <a:r>
              <a:rPr lang="en-GB" sz="4569" dirty="0">
                <a:latin typeface="Angsana New" panose="02020603050405020304" pitchFamily="18" charset="-34"/>
              </a:rPr>
              <a:t>I listen only to Bach, Beethoven or Mozart. </a:t>
            </a:r>
          </a:p>
          <a:p>
            <a:pPr algn="ctr"/>
            <a:r>
              <a:rPr lang="en-GB" sz="4569" dirty="0">
                <a:latin typeface="Angsana New" panose="02020603050405020304" pitchFamily="18" charset="-34"/>
              </a:rPr>
              <a:t>Life is too short to waste on other composers.</a:t>
            </a:r>
            <a:endParaRPr lang="en-GB" sz="13708"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 E Littlewood</a:t>
            </a:r>
          </a:p>
        </p:txBody>
      </p:sp>
    </p:spTree>
    <p:extLst>
      <p:ext uri="{BB962C8B-B14F-4D97-AF65-F5344CB8AC3E}">
        <p14:creationId xmlns:p14="http://schemas.microsoft.com/office/powerpoint/2010/main" val="2455340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397647" y="3423108"/>
            <a:ext cx="3395379" cy="561051"/>
          </a:xfrm>
          <a:prstGeom prst="rect">
            <a:avLst/>
          </a:prstGeom>
          <a:noFill/>
        </p:spPr>
        <p:txBody>
          <a:bodyPr wrap="square" rtlCol="0">
            <a:spAutoFit/>
          </a:bodyPr>
          <a:lstStyle/>
          <a:p>
            <a:r>
              <a:rPr lang="en-GB" sz="3046" dirty="0">
                <a:latin typeface="Angsana New" panose="02020603050405020304" pitchFamily="18" charset="-34"/>
              </a:rPr>
              <a:t>François Arago</a:t>
            </a:r>
          </a:p>
        </p:txBody>
      </p:sp>
      <p:sp>
        <p:nvSpPr>
          <p:cNvPr id="2" name="Rectangle 1"/>
          <p:cNvSpPr/>
          <p:nvPr/>
        </p:nvSpPr>
        <p:spPr>
          <a:xfrm>
            <a:off x="394527" y="703741"/>
            <a:ext cx="8223706" cy="2553391"/>
          </a:xfrm>
          <a:prstGeom prst="rect">
            <a:avLst/>
          </a:prstGeom>
        </p:spPr>
        <p:txBody>
          <a:bodyPr wrap="square">
            <a:spAutoFit/>
          </a:bodyPr>
          <a:lstStyle/>
          <a:p>
            <a:pPr algn="ctr"/>
            <a:r>
              <a:rPr lang="en-GB" sz="5331" dirty="0">
                <a:solidFill>
                  <a:srgbClr val="000000"/>
                </a:solidFill>
                <a:latin typeface="Angsana New" panose="02020603050405020304" pitchFamily="18" charset="-34"/>
              </a:rPr>
              <a:t>Euler calculated without effort, </a:t>
            </a:r>
          </a:p>
          <a:p>
            <a:pPr algn="ctr"/>
            <a:r>
              <a:rPr lang="en-GB" sz="5331" dirty="0">
                <a:solidFill>
                  <a:srgbClr val="000000"/>
                </a:solidFill>
                <a:latin typeface="Angsana New" panose="02020603050405020304" pitchFamily="18" charset="-34"/>
              </a:rPr>
              <a:t>just as men breathe, </a:t>
            </a:r>
          </a:p>
          <a:p>
            <a:pPr algn="ctr"/>
            <a:r>
              <a:rPr lang="en-GB" sz="5331" dirty="0">
                <a:solidFill>
                  <a:srgbClr val="000000"/>
                </a:solidFill>
                <a:latin typeface="Angsana New" panose="02020603050405020304" pitchFamily="18" charset="-34"/>
              </a:rPr>
              <a:t>as eagles sustain themselves in the air.</a:t>
            </a:r>
            <a:endParaRPr lang="en-GB" sz="5331" dirty="0">
              <a:latin typeface="Angsana New" panose="02020603050405020304" pitchFamily="18" charset="-34"/>
            </a:endParaRPr>
          </a:p>
        </p:txBody>
      </p:sp>
    </p:spTree>
    <p:extLst>
      <p:ext uri="{BB962C8B-B14F-4D97-AF65-F5344CB8AC3E}">
        <p14:creationId xmlns:p14="http://schemas.microsoft.com/office/powerpoint/2010/main" val="134557549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40760" y="823335"/>
            <a:ext cx="7935327" cy="2377639"/>
          </a:xfrm>
          <a:prstGeom prst="rect">
            <a:avLst/>
          </a:prstGeom>
        </p:spPr>
        <p:txBody>
          <a:bodyPr wrap="square">
            <a:spAutoFit/>
          </a:bodyPr>
          <a:lstStyle/>
          <a:p>
            <a:pPr algn="ctr"/>
            <a:r>
              <a:rPr lang="en-GB" sz="4569" dirty="0">
                <a:latin typeface="Angsana New" panose="02020603050405020304" pitchFamily="18" charset="-34"/>
              </a:rPr>
              <a:t>I've been giving this lecture to first-year classes </a:t>
            </a:r>
          </a:p>
          <a:p>
            <a:pPr algn="ctr"/>
            <a:r>
              <a:rPr lang="en-GB" sz="4569" dirty="0">
                <a:latin typeface="Angsana New" panose="02020603050405020304" pitchFamily="18" charset="-34"/>
              </a:rPr>
              <a:t>for over twenty-five years. </a:t>
            </a:r>
          </a:p>
          <a:p>
            <a:pPr algn="ctr"/>
            <a:endParaRPr lang="en-GB" sz="1904" dirty="0">
              <a:latin typeface="Angsana New" panose="02020603050405020304" pitchFamily="18" charset="-34"/>
            </a:endParaRPr>
          </a:p>
          <a:p>
            <a:pPr algn="ctr"/>
            <a:r>
              <a:rPr lang="en-GB" sz="3808" dirty="0">
                <a:latin typeface="Angsana New" panose="02020603050405020304" pitchFamily="18" charset="-34"/>
              </a:rPr>
              <a:t>You'd think they would begin to understand it by now.</a:t>
            </a:r>
            <a:endParaRPr lang="en-GB" sz="11424"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 E Littlewood</a:t>
            </a:r>
          </a:p>
        </p:txBody>
      </p:sp>
    </p:spTree>
    <p:extLst>
      <p:ext uri="{BB962C8B-B14F-4D97-AF65-F5344CB8AC3E}">
        <p14:creationId xmlns:p14="http://schemas.microsoft.com/office/powerpoint/2010/main" val="1735493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03009" y="823342"/>
            <a:ext cx="7744633" cy="2201757"/>
          </a:xfrm>
          <a:prstGeom prst="rect">
            <a:avLst/>
          </a:prstGeom>
        </p:spPr>
        <p:txBody>
          <a:bodyPr wrap="square">
            <a:spAutoFit/>
          </a:bodyPr>
          <a:lstStyle/>
          <a:p>
            <a:pPr algn="ctr"/>
            <a:r>
              <a:rPr lang="en-GB" sz="4569" dirty="0">
                <a:latin typeface="Angsana New" panose="02020603050405020304" pitchFamily="18" charset="-34"/>
              </a:rPr>
              <a:t>Before creation God did just pure mathematics. </a:t>
            </a:r>
          </a:p>
          <a:p>
            <a:pPr algn="ctr"/>
            <a:r>
              <a:rPr lang="en-GB" sz="4569" dirty="0">
                <a:latin typeface="Angsana New" panose="02020603050405020304" pitchFamily="18" charset="-34"/>
              </a:rPr>
              <a:t>Then He thought it would be a </a:t>
            </a:r>
          </a:p>
          <a:p>
            <a:pPr algn="ctr"/>
            <a:r>
              <a:rPr lang="en-GB" sz="4569" dirty="0">
                <a:latin typeface="Angsana New" panose="02020603050405020304" pitchFamily="18" charset="-34"/>
              </a:rPr>
              <a:t>pleasant change to do some applied.</a:t>
            </a:r>
            <a:endParaRPr lang="en-GB" sz="12566"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 E Littlewood</a:t>
            </a:r>
          </a:p>
        </p:txBody>
      </p:sp>
    </p:spTree>
    <p:extLst>
      <p:ext uri="{BB962C8B-B14F-4D97-AF65-F5344CB8AC3E}">
        <p14:creationId xmlns:p14="http://schemas.microsoft.com/office/powerpoint/2010/main" val="365518868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59950" y="1229337"/>
            <a:ext cx="7916137" cy="1733039"/>
          </a:xfrm>
          <a:prstGeom prst="rect">
            <a:avLst/>
          </a:prstGeom>
        </p:spPr>
        <p:txBody>
          <a:bodyPr wrap="square">
            <a:spAutoFit/>
          </a:bodyPr>
          <a:lstStyle/>
          <a:p>
            <a:pPr algn="ctr"/>
            <a:r>
              <a:rPr lang="en-GB" sz="5331" dirty="0">
                <a:latin typeface="Angsana New" panose="02020603050405020304" pitchFamily="18" charset="-34"/>
              </a:rPr>
              <a:t>Mathematics is a dangerous profession; </a:t>
            </a:r>
          </a:p>
          <a:p>
            <a:pPr algn="ctr"/>
            <a:r>
              <a:rPr lang="en-GB" sz="5331" dirty="0">
                <a:latin typeface="Angsana New" panose="02020603050405020304" pitchFamily="18" charset="-34"/>
              </a:rPr>
              <a:t>an appreciable proportion of us goes mad.</a:t>
            </a:r>
            <a:endParaRPr lang="en-GB" sz="15231"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 E Littlewood</a:t>
            </a:r>
          </a:p>
        </p:txBody>
      </p:sp>
    </p:spTree>
    <p:extLst>
      <p:ext uri="{BB962C8B-B14F-4D97-AF65-F5344CB8AC3E}">
        <p14:creationId xmlns:p14="http://schemas.microsoft.com/office/powerpoint/2010/main" val="348483261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92110" y="632648"/>
            <a:ext cx="6546179" cy="2553391"/>
          </a:xfrm>
          <a:prstGeom prst="rect">
            <a:avLst/>
          </a:prstGeom>
        </p:spPr>
        <p:txBody>
          <a:bodyPr wrap="square">
            <a:spAutoFit/>
          </a:bodyPr>
          <a:lstStyle/>
          <a:p>
            <a:pPr algn="ctr"/>
            <a:r>
              <a:rPr lang="en-GB" sz="5331" dirty="0">
                <a:latin typeface="Angsana New" panose="02020603050405020304" pitchFamily="18" charset="-34"/>
              </a:rPr>
              <a:t>The paper is very heavy going, and I should never have read it had I had not written it myself.</a:t>
            </a:r>
            <a:endParaRPr lang="en-GB" sz="15231"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 E Littlewood</a:t>
            </a:r>
          </a:p>
        </p:txBody>
      </p:sp>
    </p:spTree>
    <p:extLst>
      <p:ext uri="{BB962C8B-B14F-4D97-AF65-F5344CB8AC3E}">
        <p14:creationId xmlns:p14="http://schemas.microsoft.com/office/powerpoint/2010/main" val="233279303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59782" y="608045"/>
            <a:ext cx="7013836" cy="2553391"/>
          </a:xfrm>
          <a:prstGeom prst="rect">
            <a:avLst/>
          </a:prstGeom>
        </p:spPr>
        <p:txBody>
          <a:bodyPr wrap="square">
            <a:spAutoFit/>
          </a:bodyPr>
          <a:lstStyle/>
          <a:p>
            <a:pPr algn="ctr"/>
            <a:r>
              <a:rPr lang="en-GB" sz="5331" dirty="0">
                <a:latin typeface="Angsana New" panose="02020603050405020304" pitchFamily="18" charset="-34"/>
              </a:rPr>
              <a:t>A linguist would be shocked to learn that if a set is not closed </a:t>
            </a:r>
          </a:p>
          <a:p>
            <a:pPr algn="ctr"/>
            <a:r>
              <a:rPr lang="en-GB" sz="5331" dirty="0">
                <a:latin typeface="Angsana New" panose="02020603050405020304" pitchFamily="18" charset="-34"/>
              </a:rPr>
              <a:t>this does not mean that it is open.</a:t>
            </a:r>
            <a:endParaRPr lang="en-GB" sz="15231"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 E Littlewood</a:t>
            </a:r>
          </a:p>
        </p:txBody>
      </p:sp>
    </p:spTree>
    <p:extLst>
      <p:ext uri="{BB962C8B-B14F-4D97-AF65-F5344CB8AC3E}">
        <p14:creationId xmlns:p14="http://schemas.microsoft.com/office/powerpoint/2010/main" val="252203617"/>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49065" y="823344"/>
            <a:ext cx="6940019" cy="2436051"/>
          </a:xfrm>
          <a:prstGeom prst="rect">
            <a:avLst/>
          </a:prstGeom>
        </p:spPr>
        <p:txBody>
          <a:bodyPr wrap="square">
            <a:spAutoFit/>
          </a:bodyPr>
          <a:lstStyle/>
          <a:p>
            <a:pPr algn="ctr"/>
            <a:r>
              <a:rPr lang="en-GB" sz="7615" dirty="0">
                <a:latin typeface="Angsana New" panose="02020603050405020304" pitchFamily="18" charset="-34"/>
              </a:rPr>
              <a:t>The infinitely competent can be uncreative.</a:t>
            </a:r>
            <a:endParaRPr lang="en-GB" sz="21895"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 E Littlewood</a:t>
            </a:r>
          </a:p>
        </p:txBody>
      </p:sp>
    </p:spTree>
    <p:extLst>
      <p:ext uri="{BB962C8B-B14F-4D97-AF65-F5344CB8AC3E}">
        <p14:creationId xmlns:p14="http://schemas.microsoft.com/office/powerpoint/2010/main" val="312034045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15311" y="472705"/>
            <a:ext cx="7752005" cy="2905219"/>
          </a:xfrm>
          <a:prstGeom prst="rect">
            <a:avLst/>
          </a:prstGeom>
        </p:spPr>
        <p:txBody>
          <a:bodyPr wrap="square">
            <a:spAutoFit/>
          </a:bodyPr>
          <a:lstStyle/>
          <a:p>
            <a:pPr algn="ctr"/>
            <a:r>
              <a:rPr lang="en-GB" sz="6093" dirty="0">
                <a:latin typeface="Angsana New" panose="02020603050405020304" pitchFamily="18" charset="-34"/>
              </a:rPr>
              <a:t>A good mathematical joke is better, and better mathematics, </a:t>
            </a:r>
          </a:p>
          <a:p>
            <a:pPr algn="ctr"/>
            <a:r>
              <a:rPr lang="en-GB" sz="6093" dirty="0">
                <a:latin typeface="Angsana New" panose="02020603050405020304" pitchFamily="18" charset="-34"/>
              </a:rPr>
              <a:t>than a dozen mediocre papers.</a:t>
            </a:r>
            <a:endParaRPr lang="en-GB" sz="16754"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 E Littlewood</a:t>
            </a:r>
          </a:p>
        </p:txBody>
      </p:sp>
    </p:spTree>
    <p:extLst>
      <p:ext uri="{BB962C8B-B14F-4D97-AF65-F5344CB8AC3E}">
        <p14:creationId xmlns:p14="http://schemas.microsoft.com/office/powerpoint/2010/main" val="310787269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07744" y="325077"/>
            <a:ext cx="8223706" cy="3344570"/>
          </a:xfrm>
          <a:prstGeom prst="rect">
            <a:avLst/>
          </a:prstGeom>
        </p:spPr>
        <p:txBody>
          <a:bodyPr wrap="square">
            <a:spAutoFit/>
          </a:bodyPr>
          <a:lstStyle/>
          <a:p>
            <a:pPr algn="ctr"/>
            <a:r>
              <a:rPr lang="en-GB" sz="3808" dirty="0">
                <a:latin typeface="Angsana New" panose="02020603050405020304" pitchFamily="18" charset="-34"/>
              </a:rPr>
              <a:t>I read in the proof sheets of Hardy on Ramanujan: </a:t>
            </a:r>
          </a:p>
          <a:p>
            <a:pPr algn="ctr"/>
            <a:r>
              <a:rPr lang="en-GB" sz="2856" dirty="0">
                <a:latin typeface="Angsana New" panose="02020603050405020304" pitchFamily="18" charset="-34"/>
              </a:rPr>
              <a:t>"As someone said, each of the positive integers was one of his personal friends." </a:t>
            </a:r>
          </a:p>
          <a:p>
            <a:pPr algn="ctr"/>
            <a:r>
              <a:rPr lang="en-GB" sz="3808" dirty="0">
                <a:latin typeface="Angsana New" panose="02020603050405020304" pitchFamily="18" charset="-34"/>
              </a:rPr>
              <a:t>My reaction was, "I wonder who said that; I wish I had." </a:t>
            </a:r>
          </a:p>
          <a:p>
            <a:pPr algn="ctr"/>
            <a:r>
              <a:rPr lang="en-GB" sz="4569" dirty="0">
                <a:latin typeface="Angsana New" panose="02020603050405020304" pitchFamily="18" charset="-34"/>
              </a:rPr>
              <a:t>In the next proof-sheets I read (what now stands), </a:t>
            </a:r>
          </a:p>
          <a:p>
            <a:pPr algn="ctr"/>
            <a:r>
              <a:rPr lang="en-GB" sz="6093" dirty="0">
                <a:latin typeface="Angsana New" panose="02020603050405020304" pitchFamily="18" charset="-34"/>
              </a:rPr>
              <a:t>"It was Littlewood who said..." </a:t>
            </a:r>
            <a:endParaRPr lang="en-GB" sz="16754" dirty="0">
              <a:latin typeface="Angsana New" panose="02020603050405020304" pitchFamily="18" charset="-34"/>
            </a:endParaRPr>
          </a:p>
        </p:txBody>
      </p:sp>
      <p:sp>
        <p:nvSpPr>
          <p:cNvPr id="3" name="TextBox 2"/>
          <p:cNvSpPr txBox="1"/>
          <p:nvPr/>
        </p:nvSpPr>
        <p:spPr>
          <a:xfrm>
            <a:off x="5427213" y="3752881"/>
            <a:ext cx="3395379" cy="561051"/>
          </a:xfrm>
          <a:prstGeom prst="rect">
            <a:avLst/>
          </a:prstGeom>
          <a:noFill/>
        </p:spPr>
        <p:txBody>
          <a:bodyPr wrap="square" rtlCol="0">
            <a:spAutoFit/>
          </a:bodyPr>
          <a:lstStyle/>
          <a:p>
            <a:r>
              <a:rPr lang="en-GB" sz="3046" dirty="0">
                <a:latin typeface="Angsana New" panose="02020603050405020304" pitchFamily="18" charset="-34"/>
              </a:rPr>
              <a:t>J E Littlewood</a:t>
            </a:r>
          </a:p>
        </p:txBody>
      </p:sp>
    </p:spTree>
    <p:extLst>
      <p:ext uri="{BB962C8B-B14F-4D97-AF65-F5344CB8AC3E}">
        <p14:creationId xmlns:p14="http://schemas.microsoft.com/office/powerpoint/2010/main" val="177532161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8"/>
            <a:ext cx="7959934" cy="1381468"/>
          </a:xfrm>
          <a:prstGeom prst="rect">
            <a:avLst/>
          </a:prstGeom>
        </p:spPr>
        <p:txBody>
          <a:bodyPr wrap="square">
            <a:spAutoFit/>
          </a:bodyPr>
          <a:lstStyle/>
          <a:p>
            <a:pPr algn="ctr"/>
            <a:r>
              <a:rPr lang="en-GB" sz="4569" dirty="0">
                <a:latin typeface="Angsana New" panose="02020603050405020304" pitchFamily="18" charset="-34"/>
              </a:rPr>
              <a:t>The Analytical Engine weaves algebraic patterns, </a:t>
            </a:r>
            <a:r>
              <a:rPr lang="en-GB" sz="3808" dirty="0">
                <a:latin typeface="Angsana New" panose="02020603050405020304" pitchFamily="18" charset="-34"/>
              </a:rPr>
              <a:t>just as the Jacquard loom weaves flowers and leaves.</a:t>
            </a:r>
            <a:endParaRPr lang="en-GB" sz="12566"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Ada Lovelace</a:t>
            </a:r>
          </a:p>
        </p:txBody>
      </p:sp>
    </p:spTree>
    <p:extLst>
      <p:ext uri="{BB962C8B-B14F-4D97-AF65-F5344CB8AC3E}">
        <p14:creationId xmlns:p14="http://schemas.microsoft.com/office/powerpoint/2010/main" val="381483655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0421" y="524319"/>
            <a:ext cx="7959934" cy="2905219"/>
          </a:xfrm>
          <a:prstGeom prst="rect">
            <a:avLst/>
          </a:prstGeom>
        </p:spPr>
        <p:txBody>
          <a:bodyPr wrap="square">
            <a:spAutoFit/>
          </a:bodyPr>
          <a:lstStyle/>
          <a:p>
            <a:pPr algn="ctr"/>
            <a:r>
              <a:rPr lang="en-GB" sz="6093" dirty="0">
                <a:latin typeface="Angsana New" panose="02020603050405020304" pitchFamily="18" charset="-34"/>
              </a:rPr>
              <a:t>Being a language, mathematics may be used not only to inform but also, among other things, to seduce.</a:t>
            </a:r>
            <a:endParaRPr lang="en-GB" sz="78631"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Benoit Mandelbrot</a:t>
            </a:r>
          </a:p>
        </p:txBody>
      </p:sp>
    </p:spTree>
    <p:extLst>
      <p:ext uri="{BB962C8B-B14F-4D97-AF65-F5344CB8AC3E}">
        <p14:creationId xmlns:p14="http://schemas.microsoft.com/office/powerpoint/2010/main" val="813041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ill Sans MT" panose="020B0502020104020203" pitchFamily="34" charset="0"/>
              </a:rPr>
              <a:t>Overview</a:t>
            </a:r>
            <a:endParaRPr lang="en-GB" b="1" dirty="0">
              <a:latin typeface="Gill Sans MT" panose="020B0502020104020203" pitchFamily="34" charset="0"/>
            </a:endParaRPr>
          </a:p>
        </p:txBody>
      </p:sp>
      <p:sp>
        <p:nvSpPr>
          <p:cNvPr id="3" name="Content Placeholder 2"/>
          <p:cNvSpPr>
            <a:spLocks noGrp="1"/>
          </p:cNvSpPr>
          <p:nvPr>
            <p:ph idx="1"/>
          </p:nvPr>
        </p:nvSpPr>
        <p:spPr>
          <a:xfrm>
            <a:off x="773114" y="1241520"/>
            <a:ext cx="7466442" cy="2918705"/>
          </a:xfrm>
        </p:spPr>
        <p:txBody>
          <a:bodyPr>
            <a:noAutofit/>
          </a:bodyPr>
          <a:lstStyle/>
          <a:p>
            <a:pPr marL="0" indent="0">
              <a:buNone/>
            </a:pPr>
            <a:r>
              <a:rPr lang="en-GB" sz="1714" dirty="0">
                <a:latin typeface="Gill Sans MT" panose="020B0502020104020203" pitchFamily="34" charset="0"/>
              </a:rPr>
              <a:t>This document contains quotations from famous mathematicians. Each quotation features on an individual slide, alongside the corresponding mathematician, and are listed in alphabetical order by surname. Quotations are great for </a:t>
            </a:r>
            <a:r>
              <a:rPr lang="en-GB" sz="1714" b="1" dirty="0">
                <a:latin typeface="Gill Sans MT" panose="020B0502020104020203" pitchFamily="34" charset="0"/>
              </a:rPr>
              <a:t>social </a:t>
            </a:r>
            <a:r>
              <a:rPr lang="en-GB" sz="1714" b="1" dirty="0">
                <a:latin typeface="Gill Sans MT" panose="020B0502020104020203" pitchFamily="34" charset="0"/>
              </a:rPr>
              <a:t>media, posters, leaflets, …</a:t>
            </a:r>
            <a:r>
              <a:rPr lang="en-GB" sz="1714" dirty="0">
                <a:latin typeface="Gill Sans MT" panose="020B0502020104020203" pitchFamily="34" charset="0"/>
              </a:rPr>
              <a:t>.</a:t>
            </a:r>
            <a:endParaRPr lang="en-GB" sz="1714" dirty="0">
              <a:latin typeface="Gill Sans MT" panose="020B0502020104020203" pitchFamily="34" charset="0"/>
            </a:endParaRPr>
          </a:p>
          <a:p>
            <a:pPr marL="0" indent="0">
              <a:buNone/>
            </a:pPr>
            <a:r>
              <a:rPr lang="en-GB" sz="1714" dirty="0">
                <a:latin typeface="Gill Sans MT" panose="020B0502020104020203" pitchFamily="34" charset="0"/>
              </a:rPr>
              <a:t>There is little formatting to each quotation. You may wish to add </a:t>
            </a:r>
            <a:r>
              <a:rPr lang="en-GB" sz="1714" b="1" dirty="0">
                <a:latin typeface="Gill Sans MT" panose="020B0502020104020203" pitchFamily="34" charset="0"/>
              </a:rPr>
              <a:t>images</a:t>
            </a:r>
            <a:r>
              <a:rPr lang="en-GB" sz="1714" dirty="0">
                <a:latin typeface="Gill Sans MT" panose="020B0502020104020203" pitchFamily="34" charset="0"/>
              </a:rPr>
              <a:t>, such as a </a:t>
            </a:r>
            <a:r>
              <a:rPr lang="en-GB" sz="1714" b="1" dirty="0">
                <a:latin typeface="Gill Sans MT" panose="020B0502020104020203" pitchFamily="34" charset="0"/>
              </a:rPr>
              <a:t>logo</a:t>
            </a:r>
            <a:r>
              <a:rPr lang="en-GB" sz="1714" dirty="0">
                <a:latin typeface="Gill Sans MT" panose="020B0502020104020203" pitchFamily="34" charset="0"/>
              </a:rPr>
              <a:t>, or some </a:t>
            </a:r>
            <a:r>
              <a:rPr lang="en-GB" sz="1714" b="1" dirty="0">
                <a:latin typeface="Gill Sans MT" panose="020B0502020104020203" pitchFamily="34" charset="0"/>
              </a:rPr>
              <a:t>text</a:t>
            </a:r>
            <a:r>
              <a:rPr lang="en-GB" sz="1714" dirty="0">
                <a:latin typeface="Gill Sans MT" panose="020B0502020104020203" pitchFamily="34" charset="0"/>
              </a:rPr>
              <a:t>.  Other possibilities include changing the </a:t>
            </a:r>
            <a:r>
              <a:rPr lang="en-GB" sz="1714" b="1" dirty="0">
                <a:latin typeface="Gill Sans MT" panose="020B0502020104020203" pitchFamily="34" charset="0"/>
              </a:rPr>
              <a:t>font</a:t>
            </a:r>
            <a:r>
              <a:rPr lang="en-GB" sz="1714" dirty="0">
                <a:latin typeface="Gill Sans MT" panose="020B0502020104020203" pitchFamily="34" charset="0"/>
              </a:rPr>
              <a:t> and </a:t>
            </a:r>
            <a:r>
              <a:rPr lang="en-GB" sz="1714" b="1" dirty="0">
                <a:latin typeface="Gill Sans MT" panose="020B0502020104020203" pitchFamily="34" charset="0"/>
              </a:rPr>
              <a:t>background</a:t>
            </a:r>
            <a:r>
              <a:rPr lang="en-GB" sz="1714" dirty="0">
                <a:latin typeface="Gill Sans MT" panose="020B0502020104020203" pitchFamily="34" charset="0"/>
              </a:rPr>
              <a:t>. Instructions on how to do this are given on </a:t>
            </a:r>
            <a:r>
              <a:rPr lang="en-GB" sz="1714" dirty="0">
                <a:latin typeface="Gill Sans MT" panose="020B0502020104020203" pitchFamily="34" charset="0"/>
                <a:hlinkClick r:id="rId2" action="ppaction://hlinksldjump"/>
              </a:rPr>
              <a:t>slides 3</a:t>
            </a:r>
            <a:r>
              <a:rPr lang="en-GB" sz="1714" dirty="0">
                <a:latin typeface="Gill Sans MT" panose="020B0502020104020203" pitchFamily="34" charset="0"/>
              </a:rPr>
              <a:t> and </a:t>
            </a:r>
            <a:r>
              <a:rPr lang="en-GB" sz="1714" dirty="0">
                <a:latin typeface="Gill Sans MT" panose="020B0502020104020203" pitchFamily="34" charset="0"/>
                <a:hlinkClick r:id="rId3" action="ppaction://hlinksldjump"/>
              </a:rPr>
              <a:t>4</a:t>
            </a:r>
            <a:r>
              <a:rPr lang="en-GB" sz="1714" dirty="0">
                <a:latin typeface="Gill Sans MT" panose="020B0502020104020203" pitchFamily="34" charset="0"/>
              </a:rPr>
              <a:t>.</a:t>
            </a:r>
          </a:p>
          <a:p>
            <a:pPr marL="0" indent="0">
              <a:buNone/>
            </a:pPr>
            <a:r>
              <a:rPr lang="en-GB" sz="1714" dirty="0">
                <a:latin typeface="Gill Sans MT" panose="020B0502020104020203" pitchFamily="34" charset="0"/>
              </a:rPr>
              <a:t>For inspiration, some examples are given from </a:t>
            </a:r>
            <a:r>
              <a:rPr lang="en-GB" sz="1714" dirty="0">
                <a:latin typeface="Gill Sans MT" panose="020B0502020104020203" pitchFamily="34" charset="0"/>
                <a:hlinkClick r:id="rId4" action="ppaction://hlinksldjump"/>
              </a:rPr>
              <a:t>slide 5</a:t>
            </a:r>
            <a:r>
              <a:rPr lang="en-GB" sz="1714" dirty="0">
                <a:latin typeface="Gill Sans MT" panose="020B0502020104020203" pitchFamily="34" charset="0"/>
              </a:rPr>
              <a:t> onwards. Explanatory notes are also included. </a:t>
            </a:r>
          </a:p>
          <a:p>
            <a:pPr marL="0" indent="0">
              <a:buNone/>
            </a:pPr>
            <a:r>
              <a:rPr lang="en-GB" sz="1714" dirty="0">
                <a:latin typeface="Gill Sans MT" panose="020B0502020104020203" pitchFamily="34" charset="0"/>
              </a:rPr>
              <a:t>Quotations begin on </a:t>
            </a:r>
            <a:r>
              <a:rPr lang="en-GB" sz="1714" dirty="0">
                <a:latin typeface="Gill Sans MT" panose="020B0502020104020203" pitchFamily="34" charset="0"/>
                <a:hlinkClick r:id="rId5" action="ppaction://hlinksldjump"/>
              </a:rPr>
              <a:t>slide 15</a:t>
            </a:r>
            <a:r>
              <a:rPr lang="en-GB" sz="1714" dirty="0">
                <a:latin typeface="Gill Sans MT" panose="020B0502020104020203" pitchFamily="34" charset="0"/>
              </a:rPr>
              <a:t>.</a:t>
            </a:r>
          </a:p>
          <a:p>
            <a:pPr marL="0" indent="0">
              <a:buNone/>
            </a:pPr>
            <a:endParaRPr lang="en-GB" sz="762" dirty="0">
              <a:latin typeface="Gill Sans MT" panose="020B0502020104020203" pitchFamily="34" charset="0"/>
            </a:endParaRPr>
          </a:p>
          <a:p>
            <a:pPr marL="0" indent="0">
              <a:buNone/>
            </a:pPr>
            <a:r>
              <a:rPr lang="en-GB" sz="1714" dirty="0">
                <a:latin typeface="Gill Sans MT" panose="020B0502020104020203" pitchFamily="34" charset="0"/>
              </a:rPr>
              <a:t>Main source: </a:t>
            </a:r>
            <a:r>
              <a:rPr lang="en-GB" sz="1714" dirty="0">
                <a:latin typeface="Gill Sans MT" panose="020B0502020104020203" pitchFamily="34" charset="0"/>
                <a:hlinkClick r:id="rId6"/>
              </a:rPr>
              <a:t>http://www-history.mcs.st-and.ac.uk/</a:t>
            </a:r>
            <a:r>
              <a:rPr lang="en-GB" sz="1714" dirty="0">
                <a:latin typeface="Gill Sans MT" panose="020B0502020104020203" pitchFamily="34" charset="0"/>
              </a:rPr>
              <a:t> </a:t>
            </a:r>
          </a:p>
          <a:p>
            <a:pPr marL="0" indent="0">
              <a:buNone/>
            </a:pPr>
            <a:endParaRPr lang="en-GB" sz="1714" dirty="0">
              <a:latin typeface="Gill Sans MT" panose="020B0502020104020203" pitchFamily="34" charset="0"/>
            </a:endParaRPr>
          </a:p>
        </p:txBody>
      </p:sp>
    </p:spTree>
    <p:extLst>
      <p:ext uri="{BB962C8B-B14F-4D97-AF65-F5344CB8AC3E}">
        <p14:creationId xmlns:p14="http://schemas.microsoft.com/office/powerpoint/2010/main" val="3034966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47695" y="847408"/>
            <a:ext cx="7092888" cy="1967590"/>
          </a:xfrm>
          <a:prstGeom prst="rect">
            <a:avLst/>
          </a:prstGeom>
        </p:spPr>
        <p:txBody>
          <a:bodyPr wrap="square">
            <a:spAutoFit/>
          </a:bodyPr>
          <a:lstStyle/>
          <a:p>
            <a:pPr algn="ctr"/>
            <a:r>
              <a:rPr lang="en-GB" sz="6093" dirty="0">
                <a:latin typeface="Angsana New" panose="02020603050405020304" pitchFamily="18" charset="-34"/>
              </a:rPr>
              <a:t>Give me a place to stand and I will move the earth.</a:t>
            </a:r>
            <a:endParaRPr lang="en-GB" sz="18277" dirty="0">
              <a:latin typeface="Angsana New" panose="02020603050405020304" pitchFamily="18" charset="-34"/>
            </a:endParaRPr>
          </a:p>
        </p:txBody>
      </p:sp>
      <p:sp>
        <p:nvSpPr>
          <p:cNvPr id="3" name="TextBox 2"/>
          <p:cNvSpPr txBox="1"/>
          <p:nvPr/>
        </p:nvSpPr>
        <p:spPr>
          <a:xfrm>
            <a:off x="5502222" y="3435412"/>
            <a:ext cx="3395379" cy="561051"/>
          </a:xfrm>
          <a:prstGeom prst="rect">
            <a:avLst/>
          </a:prstGeom>
          <a:noFill/>
        </p:spPr>
        <p:txBody>
          <a:bodyPr wrap="square" rtlCol="0">
            <a:spAutoFit/>
          </a:bodyPr>
          <a:lstStyle/>
          <a:p>
            <a:r>
              <a:rPr lang="en-GB" sz="3046" dirty="0">
                <a:latin typeface="Angsana New" panose="02020603050405020304" pitchFamily="18" charset="-34"/>
              </a:rPr>
              <a:t>Archimedes</a:t>
            </a:r>
          </a:p>
        </p:txBody>
      </p:sp>
    </p:spTree>
    <p:extLst>
      <p:ext uri="{BB962C8B-B14F-4D97-AF65-F5344CB8AC3E}">
        <p14:creationId xmlns:p14="http://schemas.microsoft.com/office/powerpoint/2010/main" val="403431324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7"/>
            <a:ext cx="7959934" cy="1850315"/>
          </a:xfrm>
          <a:prstGeom prst="rect">
            <a:avLst/>
          </a:prstGeom>
        </p:spPr>
        <p:txBody>
          <a:bodyPr wrap="square">
            <a:spAutoFit/>
          </a:bodyPr>
          <a:lstStyle/>
          <a:p>
            <a:pPr algn="ctr"/>
            <a:r>
              <a:rPr lang="en-GB" sz="3808" dirty="0">
                <a:latin typeface="Angsana New" panose="02020603050405020304" pitchFamily="18" charset="-34"/>
              </a:rPr>
              <a:t>A cloud is made of billows upon billows upon billows that look like clouds. As you come closer to a cloud you don't get something smooth, but irregularities at a smaller scale.</a:t>
            </a:r>
            <a:endParaRPr lang="en-GB" sz="54642"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Benoit Mandelbrot</a:t>
            </a:r>
          </a:p>
        </p:txBody>
      </p:sp>
    </p:spTree>
    <p:extLst>
      <p:ext uri="{BB962C8B-B14F-4D97-AF65-F5344CB8AC3E}">
        <p14:creationId xmlns:p14="http://schemas.microsoft.com/office/powerpoint/2010/main" val="65294461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0419" y="1032378"/>
            <a:ext cx="7959934" cy="1967590"/>
          </a:xfrm>
          <a:prstGeom prst="rect">
            <a:avLst/>
          </a:prstGeom>
        </p:spPr>
        <p:txBody>
          <a:bodyPr wrap="square">
            <a:spAutoFit/>
          </a:bodyPr>
          <a:lstStyle/>
          <a:p>
            <a:pPr algn="ctr"/>
            <a:r>
              <a:rPr lang="en-GB" sz="6093" dirty="0">
                <a:latin typeface="Angsana New" panose="02020603050405020304" pitchFamily="18" charset="-34"/>
              </a:rPr>
              <a:t>Ampère was the </a:t>
            </a:r>
          </a:p>
          <a:p>
            <a:pPr algn="ctr"/>
            <a:r>
              <a:rPr lang="en-GB" sz="6093" dirty="0">
                <a:latin typeface="Angsana New" panose="02020603050405020304" pitchFamily="18" charset="-34"/>
              </a:rPr>
              <a:t>Newton of Electricity.</a:t>
            </a:r>
            <a:endParaRPr lang="en-GB" sz="78631" dirty="0">
              <a:latin typeface="Angsana New" panose="02020603050405020304" pitchFamily="18" charset="-34"/>
            </a:endParaRPr>
          </a:p>
        </p:txBody>
      </p:sp>
      <p:sp>
        <p:nvSpPr>
          <p:cNvPr id="3" name="TextBox 2"/>
          <p:cNvSpPr txBox="1"/>
          <p:nvPr/>
        </p:nvSpPr>
        <p:spPr>
          <a:xfrm>
            <a:off x="5156550" y="3578522"/>
            <a:ext cx="3395379" cy="561051"/>
          </a:xfrm>
          <a:prstGeom prst="rect">
            <a:avLst/>
          </a:prstGeom>
          <a:noFill/>
        </p:spPr>
        <p:txBody>
          <a:bodyPr wrap="square" rtlCol="0">
            <a:spAutoFit/>
          </a:bodyPr>
          <a:lstStyle/>
          <a:p>
            <a:r>
              <a:rPr lang="en-GB" sz="3046" dirty="0">
                <a:latin typeface="Angsana New" panose="02020603050405020304" pitchFamily="18" charset="-34"/>
              </a:rPr>
              <a:t>James Clerk Maxwell</a:t>
            </a:r>
          </a:p>
        </p:txBody>
      </p:sp>
    </p:spTree>
    <p:extLst>
      <p:ext uri="{BB962C8B-B14F-4D97-AF65-F5344CB8AC3E}">
        <p14:creationId xmlns:p14="http://schemas.microsoft.com/office/powerpoint/2010/main" val="2359064095"/>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7"/>
            <a:ext cx="7959934" cy="1850315"/>
          </a:xfrm>
          <a:prstGeom prst="rect">
            <a:avLst/>
          </a:prstGeom>
        </p:spPr>
        <p:txBody>
          <a:bodyPr wrap="square">
            <a:spAutoFit/>
          </a:bodyPr>
          <a:lstStyle/>
          <a:p>
            <a:pPr algn="ctr"/>
            <a:r>
              <a:rPr lang="en-GB" sz="3808" dirty="0">
                <a:latin typeface="Angsana New" panose="02020603050405020304" pitchFamily="18" charset="-34"/>
              </a:rPr>
              <a:t>The numbers may be said to rule the whole world of quantity, and the four rules of arithmetic may be regarded as the complete equipment of the mathematician.</a:t>
            </a:r>
            <a:endParaRPr lang="en-GB" sz="54642" dirty="0">
              <a:latin typeface="Angsana New" panose="02020603050405020304" pitchFamily="18" charset="-34"/>
            </a:endParaRPr>
          </a:p>
        </p:txBody>
      </p:sp>
      <p:sp>
        <p:nvSpPr>
          <p:cNvPr id="3" name="TextBox 2"/>
          <p:cNvSpPr txBox="1"/>
          <p:nvPr/>
        </p:nvSpPr>
        <p:spPr>
          <a:xfrm>
            <a:off x="5181155" y="3578522"/>
            <a:ext cx="3395379" cy="561051"/>
          </a:xfrm>
          <a:prstGeom prst="rect">
            <a:avLst/>
          </a:prstGeom>
          <a:noFill/>
        </p:spPr>
        <p:txBody>
          <a:bodyPr wrap="square" rtlCol="0">
            <a:spAutoFit/>
          </a:bodyPr>
          <a:lstStyle/>
          <a:p>
            <a:r>
              <a:rPr lang="en-GB" sz="3046" dirty="0">
                <a:latin typeface="Angsana New" panose="02020603050405020304" pitchFamily="18" charset="-34"/>
              </a:rPr>
              <a:t>James Clerk Maxwell</a:t>
            </a:r>
          </a:p>
        </p:txBody>
      </p:sp>
    </p:spTree>
    <p:extLst>
      <p:ext uri="{BB962C8B-B14F-4D97-AF65-F5344CB8AC3E}">
        <p14:creationId xmlns:p14="http://schemas.microsoft.com/office/powerpoint/2010/main" val="38293723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0"/>
            <a:ext cx="7959934" cy="1674497"/>
          </a:xfrm>
          <a:prstGeom prst="rect">
            <a:avLst/>
          </a:prstGeom>
        </p:spPr>
        <p:txBody>
          <a:bodyPr wrap="square">
            <a:spAutoFit/>
          </a:bodyPr>
          <a:lstStyle/>
          <a:p>
            <a:pPr algn="ctr"/>
            <a:r>
              <a:rPr lang="en-GB" sz="3427" dirty="0">
                <a:latin typeface="Angsana New" panose="02020603050405020304" pitchFamily="18" charset="-34"/>
              </a:rPr>
              <a:t>The mathematical education of the young physicist [Albert Einstein] was not very solid, which I am in a good position to evaluate since he obtained it from me in Zurich some time ago.</a:t>
            </a:r>
            <a:endParaRPr lang="en-GB" sz="37888"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Hermann Minkowski</a:t>
            </a:r>
          </a:p>
        </p:txBody>
      </p:sp>
    </p:spTree>
    <p:extLst>
      <p:ext uri="{BB962C8B-B14F-4D97-AF65-F5344CB8AC3E}">
        <p14:creationId xmlns:p14="http://schemas.microsoft.com/office/powerpoint/2010/main" val="202085696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0421" y="994969"/>
            <a:ext cx="7959934" cy="1850315"/>
          </a:xfrm>
          <a:prstGeom prst="rect">
            <a:avLst/>
          </a:prstGeom>
        </p:spPr>
        <p:txBody>
          <a:bodyPr wrap="square">
            <a:spAutoFit/>
          </a:bodyPr>
          <a:lstStyle/>
          <a:p>
            <a:pPr algn="ctr"/>
            <a:r>
              <a:rPr lang="en-GB" sz="3808" dirty="0">
                <a:latin typeface="Angsana New" panose="02020603050405020304" pitchFamily="18" charset="-34"/>
              </a:rPr>
              <a:t>All I remember about the examination is that there was a question on Sturm's theorem about equations, which I could not do then and cannot do now.</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Louis Mordell</a:t>
            </a:r>
          </a:p>
        </p:txBody>
      </p:sp>
    </p:spTree>
    <p:extLst>
      <p:ext uri="{BB962C8B-B14F-4D97-AF65-F5344CB8AC3E}">
        <p14:creationId xmlns:p14="http://schemas.microsoft.com/office/powerpoint/2010/main" val="166187429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0"/>
            <a:ext cx="7959934" cy="1323054"/>
          </a:xfrm>
          <a:prstGeom prst="rect">
            <a:avLst/>
          </a:prstGeom>
        </p:spPr>
        <p:txBody>
          <a:bodyPr wrap="square">
            <a:spAutoFit/>
          </a:bodyPr>
          <a:lstStyle/>
          <a:p>
            <a:pPr algn="ctr"/>
            <a:r>
              <a:rPr lang="en-GB" sz="2666" dirty="0">
                <a:latin typeface="Angsana New" panose="02020603050405020304" pitchFamily="18" charset="-34"/>
              </a:rPr>
              <a:t>There are two reasons why I propose to make myself thoroughly and unashamedly happy by talking about myself. The first is that on several occasions, both in England and America, I have been told that I am a legendary character.</a:t>
            </a:r>
            <a:endParaRPr lang="en-GB" sz="26274"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Louis Mordell</a:t>
            </a:r>
          </a:p>
        </p:txBody>
      </p:sp>
    </p:spTree>
    <p:extLst>
      <p:ext uri="{BB962C8B-B14F-4D97-AF65-F5344CB8AC3E}">
        <p14:creationId xmlns:p14="http://schemas.microsoft.com/office/powerpoint/2010/main" val="294009974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1"/>
            <a:ext cx="7959934" cy="1630575"/>
          </a:xfrm>
          <a:prstGeom prst="rect">
            <a:avLst/>
          </a:prstGeom>
        </p:spPr>
        <p:txBody>
          <a:bodyPr wrap="square">
            <a:spAutoFit/>
          </a:bodyPr>
          <a:lstStyle/>
          <a:p>
            <a:pPr algn="ctr"/>
            <a:r>
              <a:rPr lang="en-GB" sz="1999" dirty="0">
                <a:latin typeface="Angsana New" panose="02020603050405020304" pitchFamily="18" charset="-34"/>
              </a:rPr>
              <a:t>Mathematical study and research are very suggestive of mountaineering. Whymper made several efforts before he climbed the Matterhorn in the 1860's and even then it cost the life of four of his party. Now, however, any tourist can be hauled up for a small cost, and perhaps does not appreciate the difficulty of the original ascent. So in mathematics, it may be found hard to realise the great initial difficulty of making a little step which now seems so natural and obvious, and it may not be surprising if such a step has been found and lost again.</a:t>
            </a:r>
            <a:endParaRPr lang="en-GB" sz="18277"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Louis Mordell</a:t>
            </a:r>
          </a:p>
        </p:txBody>
      </p:sp>
    </p:spTree>
    <p:extLst>
      <p:ext uri="{BB962C8B-B14F-4D97-AF65-F5344CB8AC3E}">
        <p14:creationId xmlns:p14="http://schemas.microsoft.com/office/powerpoint/2010/main" val="278724003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9"/>
            <a:ext cx="7959934" cy="1498487"/>
          </a:xfrm>
          <a:prstGeom prst="rect">
            <a:avLst/>
          </a:prstGeom>
        </p:spPr>
        <p:txBody>
          <a:bodyPr wrap="square">
            <a:spAutoFit/>
          </a:bodyPr>
          <a:lstStyle/>
          <a:p>
            <a:pPr algn="ctr"/>
            <a:r>
              <a:rPr lang="en-GB" sz="3046" dirty="0">
                <a:latin typeface="Angsana New" panose="02020603050405020304" pitchFamily="18" charset="-34"/>
              </a:rPr>
              <a:t>When I was at Manchester, where there was a modern swimming pool, I was looked on as a great man, not for so trivial a reason as being an FRS, but because I used to dive off a five-metre board.</a:t>
            </a:r>
            <a:endParaRPr lang="en-GB" sz="37888"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Louis Mordell</a:t>
            </a:r>
          </a:p>
        </p:txBody>
      </p:sp>
    </p:spTree>
    <p:extLst>
      <p:ext uri="{BB962C8B-B14F-4D97-AF65-F5344CB8AC3E}">
        <p14:creationId xmlns:p14="http://schemas.microsoft.com/office/powerpoint/2010/main" val="139327324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853072"/>
            <a:ext cx="7959934" cy="2201885"/>
          </a:xfrm>
          <a:prstGeom prst="rect">
            <a:avLst/>
          </a:prstGeom>
        </p:spPr>
        <p:txBody>
          <a:bodyPr wrap="square">
            <a:spAutoFit/>
          </a:bodyPr>
          <a:lstStyle/>
          <a:p>
            <a:pPr algn="ctr"/>
            <a:r>
              <a:rPr lang="en-GB" sz="3427" dirty="0">
                <a:latin typeface="Angsana New" panose="02020603050405020304" pitchFamily="18" charset="-34"/>
              </a:rPr>
              <a:t>In 1912 I attended an international mathematical congress held in Cambridge. I went into the buffet room where all the distinguished mathematicians were gathered and I thought to myself, "What an odd looking lot they are."</a:t>
            </a:r>
            <a:endParaRPr lang="en-GB" sz="45503"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Louis Mordell</a:t>
            </a:r>
          </a:p>
        </p:txBody>
      </p:sp>
    </p:spTree>
    <p:extLst>
      <p:ext uri="{BB962C8B-B14F-4D97-AF65-F5344CB8AC3E}">
        <p14:creationId xmlns:p14="http://schemas.microsoft.com/office/powerpoint/2010/main" val="1524670296"/>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58005" y="830655"/>
            <a:ext cx="7959934" cy="2435923"/>
          </a:xfrm>
          <a:prstGeom prst="rect">
            <a:avLst/>
          </a:prstGeom>
        </p:spPr>
        <p:txBody>
          <a:bodyPr wrap="square">
            <a:spAutoFit/>
          </a:bodyPr>
          <a:lstStyle/>
          <a:p>
            <a:pPr algn="ctr"/>
            <a:r>
              <a:rPr lang="en-GB" sz="3046" dirty="0">
                <a:latin typeface="Angsana New" panose="02020603050405020304" pitchFamily="18" charset="-34"/>
              </a:rPr>
              <a:t>Neither you nor I nor anybody else knows what makes a mathematician tick. It is not a question of cleverness. I know many mathematicians who are far abler than I am, but they have not been so lucky. An illustration may be given by considering two miners. One may be an expert geologist, but he does not find the golden nuggets that the ignorant miner does.</a:t>
            </a:r>
            <a:endParaRPr lang="en-GB" sz="37888"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Louis Mordell</a:t>
            </a:r>
          </a:p>
        </p:txBody>
      </p:sp>
    </p:spTree>
    <p:extLst>
      <p:ext uri="{BB962C8B-B14F-4D97-AF65-F5344CB8AC3E}">
        <p14:creationId xmlns:p14="http://schemas.microsoft.com/office/powerpoint/2010/main" val="620637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560077" y="1093975"/>
            <a:ext cx="5760376" cy="1733039"/>
          </a:xfrm>
          <a:prstGeom prst="rect">
            <a:avLst/>
          </a:prstGeom>
        </p:spPr>
        <p:txBody>
          <a:bodyPr wrap="square">
            <a:spAutoFit/>
          </a:bodyPr>
          <a:lstStyle/>
          <a:p>
            <a:pPr algn="ctr"/>
            <a:r>
              <a:rPr lang="en-GB" sz="5331" dirty="0">
                <a:latin typeface="Angsana New" panose="02020603050405020304" pitchFamily="18" charset="-34"/>
              </a:rPr>
              <a:t>The whole is more than the sum of its parts.</a:t>
            </a:r>
          </a:p>
        </p:txBody>
      </p:sp>
      <p:sp>
        <p:nvSpPr>
          <p:cNvPr id="3" name="TextBox 2"/>
          <p:cNvSpPr txBox="1"/>
          <p:nvPr/>
        </p:nvSpPr>
        <p:spPr>
          <a:xfrm>
            <a:off x="5502222" y="3435412"/>
            <a:ext cx="3395379" cy="561051"/>
          </a:xfrm>
          <a:prstGeom prst="rect">
            <a:avLst/>
          </a:prstGeom>
          <a:noFill/>
        </p:spPr>
        <p:txBody>
          <a:bodyPr wrap="square" rtlCol="0">
            <a:spAutoFit/>
          </a:bodyPr>
          <a:lstStyle/>
          <a:p>
            <a:r>
              <a:rPr lang="en-GB" sz="3046" dirty="0">
                <a:latin typeface="Angsana New" panose="02020603050405020304" pitchFamily="18" charset="-34"/>
              </a:rPr>
              <a:t>Aristotle</a:t>
            </a:r>
          </a:p>
        </p:txBody>
      </p:sp>
    </p:spTree>
    <p:extLst>
      <p:ext uri="{BB962C8B-B14F-4D97-AF65-F5344CB8AC3E}">
        <p14:creationId xmlns:p14="http://schemas.microsoft.com/office/powerpoint/2010/main" val="332733666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65478" y="696170"/>
            <a:ext cx="7959934" cy="2553391"/>
          </a:xfrm>
          <a:prstGeom prst="rect">
            <a:avLst/>
          </a:prstGeom>
        </p:spPr>
        <p:txBody>
          <a:bodyPr wrap="square">
            <a:spAutoFit/>
          </a:bodyPr>
          <a:lstStyle/>
          <a:p>
            <a:pPr algn="ctr"/>
            <a:r>
              <a:rPr lang="en-GB" sz="5331" dirty="0">
                <a:latin typeface="Angsana New" panose="02020603050405020304" pitchFamily="18" charset="-34"/>
              </a:rPr>
              <a:t>But mathematics is the sister, as well as the servant, of the arts and is touched by the same madness and genius.</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Marston Morse</a:t>
            </a:r>
          </a:p>
        </p:txBody>
      </p:sp>
    </p:spTree>
    <p:extLst>
      <p:ext uri="{BB962C8B-B14F-4D97-AF65-F5344CB8AC3E}">
        <p14:creationId xmlns:p14="http://schemas.microsoft.com/office/powerpoint/2010/main" val="1413470686"/>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0421" y="1129515"/>
            <a:ext cx="7959934" cy="1498615"/>
          </a:xfrm>
          <a:prstGeom prst="rect">
            <a:avLst/>
          </a:prstGeom>
        </p:spPr>
        <p:txBody>
          <a:bodyPr wrap="square">
            <a:spAutoFit/>
          </a:bodyPr>
          <a:lstStyle/>
          <a:p>
            <a:pPr algn="ctr"/>
            <a:r>
              <a:rPr lang="en-GB" sz="4569" dirty="0">
                <a:latin typeface="Angsana New" panose="02020603050405020304" pitchFamily="18" charset="-34"/>
              </a:rPr>
              <a:t>If I have been able to see further, it was only because I stood on the shoulders of giants.</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Isaac Newton</a:t>
            </a:r>
          </a:p>
        </p:txBody>
      </p:sp>
    </p:spTree>
    <p:extLst>
      <p:ext uri="{BB962C8B-B14F-4D97-AF65-F5344CB8AC3E}">
        <p14:creationId xmlns:p14="http://schemas.microsoft.com/office/powerpoint/2010/main" val="108938407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0419" y="584023"/>
            <a:ext cx="7959934" cy="2904898"/>
          </a:xfrm>
          <a:prstGeom prst="rect">
            <a:avLst/>
          </a:prstGeom>
        </p:spPr>
        <p:txBody>
          <a:bodyPr wrap="square">
            <a:spAutoFit/>
          </a:bodyPr>
          <a:lstStyle/>
          <a:p>
            <a:pPr algn="ctr"/>
            <a:r>
              <a:rPr lang="en-GB" sz="4569" dirty="0">
                <a:latin typeface="Angsana New" panose="02020603050405020304" pitchFamily="18" charset="-34"/>
              </a:rPr>
              <a:t>The description of right lines and circles, upon which geometry is founded, belongs to mechanics. Geometry does not teach us to draw these lines, but requires them to be drawn. </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Isaac Newton</a:t>
            </a:r>
          </a:p>
        </p:txBody>
      </p:sp>
    </p:spTree>
    <p:extLst>
      <p:ext uri="{BB962C8B-B14F-4D97-AF65-F5344CB8AC3E}">
        <p14:creationId xmlns:p14="http://schemas.microsoft.com/office/powerpoint/2010/main" val="176261286"/>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02833" y="666286"/>
            <a:ext cx="7959934" cy="2553391"/>
          </a:xfrm>
          <a:prstGeom prst="rect">
            <a:avLst/>
          </a:prstGeom>
        </p:spPr>
        <p:txBody>
          <a:bodyPr wrap="square">
            <a:spAutoFit/>
          </a:bodyPr>
          <a:lstStyle/>
          <a:p>
            <a:pPr algn="ctr"/>
            <a:r>
              <a:rPr lang="en-GB" sz="5331" dirty="0">
                <a:latin typeface="Angsana New" panose="02020603050405020304" pitchFamily="18" charset="-34"/>
              </a:rPr>
              <a:t>The latest authors, like the most ancient, strove to subordinate the phenomena of nature to the laws of mathematics.</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Isaac Newton</a:t>
            </a:r>
          </a:p>
        </p:txBody>
      </p:sp>
    </p:spTree>
    <p:extLst>
      <p:ext uri="{BB962C8B-B14F-4D97-AF65-F5344CB8AC3E}">
        <p14:creationId xmlns:p14="http://schemas.microsoft.com/office/powerpoint/2010/main" val="339136627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8"/>
            <a:ext cx="7959934" cy="1498615"/>
          </a:xfrm>
          <a:prstGeom prst="rect">
            <a:avLst/>
          </a:prstGeom>
        </p:spPr>
        <p:txBody>
          <a:bodyPr wrap="square">
            <a:spAutoFit/>
          </a:bodyPr>
          <a:lstStyle/>
          <a:p>
            <a:pPr algn="ctr"/>
            <a:r>
              <a:rPr lang="en-GB" sz="4569" dirty="0">
                <a:latin typeface="Angsana New" panose="02020603050405020304" pitchFamily="18" charset="-34"/>
              </a:rPr>
              <a:t>Truth is ever to be found in the simplicity, and not in the multiplicity and confusion of things.</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Isaac Newton</a:t>
            </a:r>
          </a:p>
        </p:txBody>
      </p:sp>
    </p:spTree>
    <p:extLst>
      <p:ext uri="{BB962C8B-B14F-4D97-AF65-F5344CB8AC3E}">
        <p14:creationId xmlns:p14="http://schemas.microsoft.com/office/powerpoint/2010/main" val="321935355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0"/>
            <a:ext cx="7959934" cy="1264320"/>
          </a:xfrm>
          <a:prstGeom prst="rect">
            <a:avLst/>
          </a:prstGeom>
        </p:spPr>
        <p:txBody>
          <a:bodyPr wrap="square">
            <a:spAutoFit/>
          </a:bodyPr>
          <a:lstStyle/>
          <a:p>
            <a:pPr algn="ctr"/>
            <a:r>
              <a:rPr lang="en-GB" sz="3808" dirty="0">
                <a:latin typeface="Angsana New" panose="02020603050405020304" pitchFamily="18" charset="-34"/>
              </a:rPr>
              <a:t>In the absence of any other proof, the thumb alone would convince me of God's existence.</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Isaac Newton</a:t>
            </a:r>
          </a:p>
        </p:txBody>
      </p:sp>
    </p:spTree>
    <p:extLst>
      <p:ext uri="{BB962C8B-B14F-4D97-AF65-F5344CB8AC3E}">
        <p14:creationId xmlns:p14="http://schemas.microsoft.com/office/powerpoint/2010/main" val="49301785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9"/>
            <a:ext cx="7959934" cy="1733039"/>
          </a:xfrm>
          <a:prstGeom prst="rect">
            <a:avLst/>
          </a:prstGeom>
        </p:spPr>
        <p:txBody>
          <a:bodyPr wrap="square">
            <a:spAutoFit/>
          </a:bodyPr>
          <a:lstStyle/>
          <a:p>
            <a:pPr algn="ctr"/>
            <a:r>
              <a:rPr lang="en-GB" sz="5331" dirty="0">
                <a:latin typeface="Angsana New" panose="02020603050405020304" pitchFamily="18" charset="-34"/>
              </a:rPr>
              <a:t>I will not define time, space, place and motion, as being well known to all.</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Isaac Newton</a:t>
            </a:r>
          </a:p>
        </p:txBody>
      </p:sp>
    </p:spTree>
    <p:extLst>
      <p:ext uri="{BB962C8B-B14F-4D97-AF65-F5344CB8AC3E}">
        <p14:creationId xmlns:p14="http://schemas.microsoft.com/office/powerpoint/2010/main" val="348993301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9"/>
            <a:ext cx="7959934" cy="1733039"/>
          </a:xfrm>
          <a:prstGeom prst="rect">
            <a:avLst/>
          </a:prstGeom>
        </p:spPr>
        <p:txBody>
          <a:bodyPr wrap="square">
            <a:spAutoFit/>
          </a:bodyPr>
          <a:lstStyle/>
          <a:p>
            <a:pPr algn="ctr"/>
            <a:r>
              <a:rPr lang="en-GB" sz="5331" dirty="0">
                <a:latin typeface="Angsana New" panose="02020603050405020304" pitchFamily="18" charset="-34"/>
              </a:rPr>
              <a:t>I have made this letter longer than usual, because I lack the time to make it short.</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58489776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8"/>
            <a:ext cx="7959934" cy="1849994"/>
          </a:xfrm>
          <a:prstGeom prst="rect">
            <a:avLst/>
          </a:prstGeom>
        </p:spPr>
        <p:txBody>
          <a:bodyPr wrap="square">
            <a:spAutoFit/>
          </a:bodyPr>
          <a:lstStyle/>
          <a:p>
            <a:pPr algn="ctr"/>
            <a:r>
              <a:rPr lang="en-GB" sz="5711" dirty="0">
                <a:latin typeface="Angsana New" panose="02020603050405020304" pitchFamily="18" charset="-34"/>
              </a:rPr>
              <a:t>The more I see of men, </a:t>
            </a:r>
          </a:p>
          <a:p>
            <a:pPr algn="ctr"/>
            <a:r>
              <a:rPr lang="en-GB" sz="5711" dirty="0">
                <a:latin typeface="Angsana New" panose="02020603050405020304" pitchFamily="18" charset="-34"/>
              </a:rPr>
              <a:t>the better I like my dog. </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435958318"/>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84720" y="165803"/>
            <a:ext cx="7959934" cy="3373616"/>
          </a:xfrm>
          <a:prstGeom prst="rect">
            <a:avLst/>
          </a:prstGeom>
        </p:spPr>
        <p:txBody>
          <a:bodyPr wrap="square">
            <a:spAutoFit/>
          </a:bodyPr>
          <a:lstStyle/>
          <a:p>
            <a:pPr algn="ctr"/>
            <a:r>
              <a:rPr lang="en-GB" sz="3046" dirty="0">
                <a:latin typeface="Angsana New" panose="02020603050405020304" pitchFamily="18" charset="-34"/>
              </a:rPr>
              <a:t>[to Fermat:]</a:t>
            </a:r>
          </a:p>
          <a:p>
            <a:pPr algn="ctr"/>
            <a:r>
              <a:rPr lang="en-GB" sz="4569" dirty="0">
                <a:latin typeface="Angsana New" panose="02020603050405020304" pitchFamily="18" charset="-34"/>
              </a:rPr>
              <a:t>Look somewhere else for someone who can follow you in your researches about numbers. For my part, I confess that they are far beyond me, and I am competent only to admire them. </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742285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28461" y="803516"/>
            <a:ext cx="6201193" cy="2201757"/>
          </a:xfrm>
          <a:prstGeom prst="rect">
            <a:avLst/>
          </a:prstGeom>
        </p:spPr>
        <p:txBody>
          <a:bodyPr wrap="square">
            <a:spAutoFit/>
          </a:bodyPr>
          <a:lstStyle/>
          <a:p>
            <a:pPr algn="ctr"/>
            <a:r>
              <a:rPr lang="en-GB" sz="4569" dirty="0">
                <a:latin typeface="Angsana New" panose="02020603050405020304" pitchFamily="18" charset="-34"/>
              </a:rPr>
              <a:t>There are things which seem incredible to most men who have not studied mathematics.</a:t>
            </a:r>
          </a:p>
        </p:txBody>
      </p:sp>
      <p:sp>
        <p:nvSpPr>
          <p:cNvPr id="3" name="TextBox 2"/>
          <p:cNvSpPr txBox="1"/>
          <p:nvPr/>
        </p:nvSpPr>
        <p:spPr>
          <a:xfrm>
            <a:off x="5502222" y="3507347"/>
            <a:ext cx="3395379" cy="561051"/>
          </a:xfrm>
          <a:prstGeom prst="rect">
            <a:avLst/>
          </a:prstGeom>
          <a:noFill/>
        </p:spPr>
        <p:txBody>
          <a:bodyPr wrap="square" rtlCol="0">
            <a:spAutoFit/>
          </a:bodyPr>
          <a:lstStyle/>
          <a:p>
            <a:r>
              <a:rPr lang="en-GB" sz="3046" dirty="0">
                <a:latin typeface="Angsana New" panose="02020603050405020304" pitchFamily="18" charset="-34"/>
              </a:rPr>
              <a:t>Aristotle</a:t>
            </a:r>
          </a:p>
        </p:txBody>
      </p:sp>
    </p:spTree>
    <p:extLst>
      <p:ext uri="{BB962C8B-B14F-4D97-AF65-F5344CB8AC3E}">
        <p14:creationId xmlns:p14="http://schemas.microsoft.com/office/powerpoint/2010/main" val="47231986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8"/>
            <a:ext cx="7959934" cy="1733039"/>
          </a:xfrm>
          <a:prstGeom prst="rect">
            <a:avLst/>
          </a:prstGeom>
        </p:spPr>
        <p:txBody>
          <a:bodyPr wrap="square">
            <a:spAutoFit/>
          </a:bodyPr>
          <a:lstStyle/>
          <a:p>
            <a:pPr algn="ctr"/>
            <a:r>
              <a:rPr lang="en-GB" sz="5331" dirty="0">
                <a:latin typeface="Angsana New" panose="02020603050405020304" pitchFamily="18" charset="-34"/>
              </a:rPr>
              <a:t>The last thing one knows when writing a book is what to put first.</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158282744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58005" y="965143"/>
            <a:ext cx="7959934" cy="2201757"/>
          </a:xfrm>
          <a:prstGeom prst="rect">
            <a:avLst/>
          </a:prstGeom>
        </p:spPr>
        <p:txBody>
          <a:bodyPr wrap="square">
            <a:spAutoFit/>
          </a:bodyPr>
          <a:lstStyle/>
          <a:p>
            <a:pPr algn="ctr"/>
            <a:r>
              <a:rPr lang="en-GB" sz="4569" dirty="0">
                <a:latin typeface="Angsana New" panose="02020603050405020304" pitchFamily="18" charset="-34"/>
              </a:rPr>
              <a:t>The excitement that a gambler feels when making a bet is equal to the amount he might win times the probability of winning it.</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1232443502"/>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35592" y="1032386"/>
            <a:ext cx="7959934" cy="2201885"/>
          </a:xfrm>
          <a:prstGeom prst="rect">
            <a:avLst/>
          </a:prstGeom>
        </p:spPr>
        <p:txBody>
          <a:bodyPr wrap="square">
            <a:spAutoFit/>
          </a:bodyPr>
          <a:lstStyle/>
          <a:p>
            <a:pPr algn="ctr"/>
            <a:r>
              <a:rPr lang="en-GB" sz="3427" dirty="0">
                <a:latin typeface="Angsana New" panose="02020603050405020304" pitchFamily="18" charset="-34"/>
              </a:rPr>
              <a:t>Let no one say that I have said nothing new... </a:t>
            </a:r>
          </a:p>
          <a:p>
            <a:pPr algn="ctr"/>
            <a:r>
              <a:rPr lang="en-GB" sz="3427" dirty="0">
                <a:latin typeface="Angsana New" panose="02020603050405020304" pitchFamily="18" charset="-34"/>
              </a:rPr>
              <a:t>the arrangement of the subject is new. </a:t>
            </a:r>
          </a:p>
          <a:p>
            <a:pPr algn="ctr"/>
            <a:r>
              <a:rPr lang="en-GB" sz="3427" dirty="0">
                <a:latin typeface="Angsana New" panose="02020603050405020304" pitchFamily="18" charset="-34"/>
              </a:rPr>
              <a:t>When we play tennis, we both play with the same ball, </a:t>
            </a:r>
          </a:p>
          <a:p>
            <a:pPr algn="ctr"/>
            <a:r>
              <a:rPr lang="en-GB" sz="3427" dirty="0">
                <a:latin typeface="Angsana New" panose="02020603050405020304" pitchFamily="18" charset="-34"/>
              </a:rPr>
              <a:t>but one of us places it better. </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3863949913"/>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8"/>
            <a:ext cx="7959934" cy="795474"/>
          </a:xfrm>
          <a:prstGeom prst="rect">
            <a:avLst/>
          </a:prstGeom>
        </p:spPr>
        <p:txBody>
          <a:bodyPr wrap="square">
            <a:spAutoFit/>
          </a:bodyPr>
          <a:lstStyle/>
          <a:p>
            <a:pPr algn="ctr"/>
            <a:r>
              <a:rPr lang="en-GB" sz="4569" dirty="0">
                <a:latin typeface="Angsana New" panose="02020603050405020304" pitchFamily="18" charset="-34"/>
              </a:rPr>
              <a:t>It is not certain that everything is uncertain.</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42183052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79"/>
            <a:ext cx="7959934" cy="619721"/>
          </a:xfrm>
          <a:prstGeom prst="rect">
            <a:avLst/>
          </a:prstGeom>
        </p:spPr>
        <p:txBody>
          <a:bodyPr wrap="square">
            <a:spAutoFit/>
          </a:bodyPr>
          <a:lstStyle/>
          <a:p>
            <a:pPr algn="ctr"/>
            <a:r>
              <a:rPr lang="en-GB" sz="3427" dirty="0">
                <a:latin typeface="Angsana New" panose="02020603050405020304" pitchFamily="18" charset="-34"/>
              </a:rPr>
              <a:t>We arrive at truth, not by reason only, but also by the heart.</a:t>
            </a:r>
            <a:endParaRPr lang="en-GB" sz="45503"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167619442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8"/>
            <a:ext cx="7959934" cy="1498615"/>
          </a:xfrm>
          <a:prstGeom prst="rect">
            <a:avLst/>
          </a:prstGeom>
        </p:spPr>
        <p:txBody>
          <a:bodyPr wrap="square">
            <a:spAutoFit/>
          </a:bodyPr>
          <a:lstStyle/>
          <a:p>
            <a:pPr algn="ctr"/>
            <a:r>
              <a:rPr lang="en-GB" sz="4569" dirty="0">
                <a:latin typeface="Angsana New" panose="02020603050405020304" pitchFamily="18" charset="-34"/>
              </a:rPr>
              <a:t>Contradiction is not a sign of falsity, </a:t>
            </a:r>
          </a:p>
          <a:p>
            <a:pPr algn="ctr"/>
            <a:r>
              <a:rPr lang="en-GB" sz="4569" dirty="0">
                <a:latin typeface="Angsana New" panose="02020603050405020304" pitchFamily="18" charset="-34"/>
              </a:rPr>
              <a:t>nor the lack of contradiction a sign of truth.</a:t>
            </a:r>
            <a:endParaRPr lang="en-GB" sz="65494" dirty="0">
              <a:latin typeface="Angsana New" panose="02020603050405020304" pitchFamily="18" charset="-34"/>
            </a:endParaRP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1104039344"/>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0"/>
            <a:ext cx="7959934" cy="1674497"/>
          </a:xfrm>
          <a:prstGeom prst="rect">
            <a:avLst/>
          </a:prstGeom>
        </p:spPr>
        <p:txBody>
          <a:bodyPr wrap="square">
            <a:spAutoFit/>
          </a:bodyPr>
          <a:lstStyle/>
          <a:p>
            <a:pPr algn="ctr"/>
            <a:r>
              <a:rPr lang="en-GB" sz="3427" dirty="0">
                <a:latin typeface="Angsana New" panose="02020603050405020304" pitchFamily="18" charset="-34"/>
              </a:rPr>
              <a:t>I cannot judge my work while I am doing it. I have to do as painters do, stand back and view it from a distance, but not too great a distance. How great? Guess.</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135251863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084685"/>
            <a:ext cx="7959934" cy="1849994"/>
          </a:xfrm>
          <a:prstGeom prst="rect">
            <a:avLst/>
          </a:prstGeom>
        </p:spPr>
        <p:txBody>
          <a:bodyPr wrap="square">
            <a:spAutoFit/>
          </a:bodyPr>
          <a:lstStyle/>
          <a:p>
            <a:pPr algn="ctr"/>
            <a:r>
              <a:rPr lang="en-GB" sz="5711" dirty="0">
                <a:latin typeface="Angsana New" panose="02020603050405020304" pitchFamily="18" charset="-34"/>
              </a:rPr>
              <a:t>Everything that is written merely to please the author is worthless.</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1283439017"/>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0"/>
            <a:ext cx="7959934" cy="1674497"/>
          </a:xfrm>
          <a:prstGeom prst="rect">
            <a:avLst/>
          </a:prstGeom>
        </p:spPr>
        <p:txBody>
          <a:bodyPr wrap="square">
            <a:spAutoFit/>
          </a:bodyPr>
          <a:lstStyle/>
          <a:p>
            <a:pPr algn="ctr"/>
            <a:r>
              <a:rPr lang="en-GB" sz="3427" dirty="0">
                <a:latin typeface="Angsana New" panose="02020603050405020304" pitchFamily="18" charset="-34"/>
              </a:rPr>
              <a:t>We do not worry about being respected in towns through which we pass. But if we are going to remain in one for a certain time, we do worry. How long does this time have to be?</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3976401003"/>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79"/>
            <a:ext cx="7959934" cy="1674497"/>
          </a:xfrm>
          <a:prstGeom prst="rect">
            <a:avLst/>
          </a:prstGeom>
        </p:spPr>
        <p:txBody>
          <a:bodyPr wrap="square">
            <a:spAutoFit/>
          </a:bodyPr>
          <a:lstStyle/>
          <a:p>
            <a:pPr algn="ctr"/>
            <a:r>
              <a:rPr lang="en-GB" sz="3427" dirty="0">
                <a:latin typeface="Angsana New" panose="02020603050405020304" pitchFamily="18" charset="-34"/>
              </a:rPr>
              <a:t>Our notion of symmetry is derived form the human face. Hence, we demand symmetry horizontally and in breadth only, not vertically nor in depth.</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3808352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24992" y="928734"/>
            <a:ext cx="7157662" cy="1967590"/>
          </a:xfrm>
          <a:prstGeom prst="rect">
            <a:avLst/>
          </a:prstGeom>
        </p:spPr>
        <p:txBody>
          <a:bodyPr wrap="square">
            <a:spAutoFit/>
          </a:bodyPr>
          <a:lstStyle/>
          <a:p>
            <a:pPr algn="ctr"/>
            <a:r>
              <a:rPr lang="en-GB" sz="6093" dirty="0">
                <a:latin typeface="Angsana New" panose="02020603050405020304" pitchFamily="18" charset="-34"/>
              </a:rPr>
              <a:t>That which we must learn to do, </a:t>
            </a:r>
          </a:p>
          <a:p>
            <a:pPr algn="ctr"/>
            <a:r>
              <a:rPr lang="en-GB" sz="6093" dirty="0">
                <a:latin typeface="Angsana New" panose="02020603050405020304" pitchFamily="18" charset="-34"/>
              </a:rPr>
              <a:t>we learn by doing.</a:t>
            </a:r>
            <a:endParaRPr lang="en-GB" sz="18277" dirty="0">
              <a:latin typeface="Angsana New" panose="02020603050405020304" pitchFamily="18" charset="-34"/>
            </a:endParaRPr>
          </a:p>
        </p:txBody>
      </p:sp>
      <p:sp>
        <p:nvSpPr>
          <p:cNvPr id="3" name="TextBox 2"/>
          <p:cNvSpPr txBox="1"/>
          <p:nvPr/>
        </p:nvSpPr>
        <p:spPr>
          <a:xfrm>
            <a:off x="5502222" y="3435412"/>
            <a:ext cx="3395379" cy="561051"/>
          </a:xfrm>
          <a:prstGeom prst="rect">
            <a:avLst/>
          </a:prstGeom>
          <a:noFill/>
        </p:spPr>
        <p:txBody>
          <a:bodyPr wrap="square" rtlCol="0">
            <a:spAutoFit/>
          </a:bodyPr>
          <a:lstStyle/>
          <a:p>
            <a:r>
              <a:rPr lang="en-GB" sz="3046" dirty="0">
                <a:latin typeface="Angsana New" panose="02020603050405020304" pitchFamily="18" charset="-34"/>
              </a:rPr>
              <a:t>Aristotle</a:t>
            </a:r>
          </a:p>
        </p:txBody>
      </p:sp>
    </p:spTree>
    <p:extLst>
      <p:ext uri="{BB962C8B-B14F-4D97-AF65-F5344CB8AC3E}">
        <p14:creationId xmlns:p14="http://schemas.microsoft.com/office/powerpoint/2010/main" val="72208970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8"/>
            <a:ext cx="7959934" cy="1147109"/>
          </a:xfrm>
          <a:prstGeom prst="rect">
            <a:avLst/>
          </a:prstGeom>
        </p:spPr>
        <p:txBody>
          <a:bodyPr wrap="square">
            <a:spAutoFit/>
          </a:bodyPr>
          <a:lstStyle/>
          <a:p>
            <a:pPr algn="ctr"/>
            <a:r>
              <a:rPr lang="en-GB" sz="3427" dirty="0">
                <a:latin typeface="Angsana New" panose="02020603050405020304" pitchFamily="18" charset="-34"/>
              </a:rPr>
              <a:t>We are usually convinced more easily by reasons we have found ourselves than by those which have occurred to others.</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Blaise Pascal</a:t>
            </a:r>
          </a:p>
        </p:txBody>
      </p:sp>
    </p:spTree>
    <p:extLst>
      <p:ext uri="{BB962C8B-B14F-4D97-AF65-F5344CB8AC3E}">
        <p14:creationId xmlns:p14="http://schemas.microsoft.com/office/powerpoint/2010/main" val="251137363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8"/>
            <a:ext cx="7959934" cy="1029962"/>
          </a:xfrm>
          <a:prstGeom prst="rect">
            <a:avLst/>
          </a:prstGeom>
        </p:spPr>
        <p:txBody>
          <a:bodyPr wrap="square">
            <a:spAutoFit/>
          </a:bodyPr>
          <a:lstStyle/>
          <a:p>
            <a:pPr algn="ctr"/>
            <a:r>
              <a:rPr lang="en-GB" sz="6093" dirty="0">
                <a:latin typeface="Angsana New" panose="02020603050405020304" pitchFamily="18" charset="-34"/>
              </a:rPr>
              <a:t>Statistics is the grammar of science.</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Karl Pearson</a:t>
            </a:r>
          </a:p>
        </p:txBody>
      </p:sp>
    </p:spTree>
    <p:extLst>
      <p:ext uri="{BB962C8B-B14F-4D97-AF65-F5344CB8AC3E}">
        <p14:creationId xmlns:p14="http://schemas.microsoft.com/office/powerpoint/2010/main" val="313634662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79"/>
            <a:ext cx="7959934" cy="1674497"/>
          </a:xfrm>
          <a:prstGeom prst="rect">
            <a:avLst/>
          </a:prstGeom>
        </p:spPr>
        <p:txBody>
          <a:bodyPr wrap="square">
            <a:spAutoFit/>
          </a:bodyPr>
          <a:lstStyle/>
          <a:p>
            <a:pPr algn="ctr"/>
            <a:r>
              <a:rPr lang="en-GB" sz="3427" dirty="0">
                <a:latin typeface="Angsana New" panose="02020603050405020304" pitchFamily="18" charset="-34"/>
              </a:rPr>
              <a:t>If anybody says he can think about quantum problems without getting giddy, that only shows he has not understood the first thing about them.</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Max Planck</a:t>
            </a:r>
          </a:p>
        </p:txBody>
      </p:sp>
    </p:spTree>
    <p:extLst>
      <p:ext uri="{BB962C8B-B14F-4D97-AF65-F5344CB8AC3E}">
        <p14:creationId xmlns:p14="http://schemas.microsoft.com/office/powerpoint/2010/main" val="2504008410"/>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58005" y="860544"/>
            <a:ext cx="7959934" cy="2201885"/>
          </a:xfrm>
          <a:prstGeom prst="rect">
            <a:avLst/>
          </a:prstGeom>
        </p:spPr>
        <p:txBody>
          <a:bodyPr wrap="square">
            <a:spAutoFit/>
          </a:bodyPr>
          <a:lstStyle/>
          <a:p>
            <a:pPr algn="ctr"/>
            <a:r>
              <a:rPr lang="en-GB" sz="3427" dirty="0">
                <a:latin typeface="Angsana New" panose="02020603050405020304" pitchFamily="18" charset="-34"/>
              </a:rPr>
              <a:t>His name stands magnificently over the portal of classical physics, and we can say this of him; by his birth James Clerk Maxwell belongs to Edinburgh, by his personality he belongs to Cambridge, by his work he belongs to the whole world.</a:t>
            </a:r>
          </a:p>
        </p:txBody>
      </p:sp>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Max Planck</a:t>
            </a:r>
          </a:p>
        </p:txBody>
      </p:sp>
    </p:spTree>
    <p:extLst>
      <p:ext uri="{BB962C8B-B14F-4D97-AF65-F5344CB8AC3E}">
        <p14:creationId xmlns:p14="http://schemas.microsoft.com/office/powerpoint/2010/main" val="3055755365"/>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8"/>
            <a:ext cx="7959934" cy="1733039"/>
          </a:xfrm>
          <a:prstGeom prst="rect">
            <a:avLst/>
          </a:prstGeom>
        </p:spPr>
        <p:txBody>
          <a:bodyPr wrap="square">
            <a:spAutoFit/>
          </a:bodyPr>
          <a:lstStyle/>
          <a:p>
            <a:pPr algn="ctr"/>
            <a:r>
              <a:rPr lang="en-GB" sz="5331" dirty="0">
                <a:latin typeface="Angsana New" panose="02020603050405020304" pitchFamily="18" charset="-34"/>
              </a:rPr>
              <a:t>The ludicrous state of solid geometry made me pass over this branch.</a:t>
            </a:r>
            <a:endParaRPr lang="en-GB" sz="78631" dirty="0">
              <a:latin typeface="Angsana New" panose="02020603050405020304" pitchFamily="18" charset="-34"/>
            </a:endParaRPr>
          </a:p>
        </p:txBody>
      </p:sp>
      <p:sp>
        <p:nvSpPr>
          <p:cNvPr id="3" name="TextBox 2"/>
          <p:cNvSpPr txBox="1"/>
          <p:nvPr/>
        </p:nvSpPr>
        <p:spPr>
          <a:xfrm>
            <a:off x="5254973" y="3541612"/>
            <a:ext cx="3395379" cy="561051"/>
          </a:xfrm>
          <a:prstGeom prst="rect">
            <a:avLst/>
          </a:prstGeom>
          <a:noFill/>
        </p:spPr>
        <p:txBody>
          <a:bodyPr wrap="square" rtlCol="0">
            <a:spAutoFit/>
          </a:bodyPr>
          <a:lstStyle/>
          <a:p>
            <a:r>
              <a:rPr lang="en-GB" sz="3046" dirty="0">
                <a:latin typeface="Angsana New" panose="02020603050405020304" pitchFamily="18" charset="-34"/>
              </a:rPr>
              <a:t>Plato</a:t>
            </a:r>
          </a:p>
        </p:txBody>
      </p:sp>
    </p:spTree>
    <p:extLst>
      <p:ext uri="{BB962C8B-B14F-4D97-AF65-F5344CB8AC3E}">
        <p14:creationId xmlns:p14="http://schemas.microsoft.com/office/powerpoint/2010/main" val="75770990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718586"/>
            <a:ext cx="7959934" cy="2553391"/>
          </a:xfrm>
          <a:prstGeom prst="rect">
            <a:avLst/>
          </a:prstGeom>
        </p:spPr>
        <p:txBody>
          <a:bodyPr wrap="square">
            <a:spAutoFit/>
          </a:bodyPr>
          <a:lstStyle/>
          <a:p>
            <a:pPr algn="ctr"/>
            <a:r>
              <a:rPr lang="en-GB" sz="5331" dirty="0">
                <a:latin typeface="Angsana New" panose="02020603050405020304" pitchFamily="18" charset="-34"/>
              </a:rPr>
              <a:t>Mathematics is like draughts in being suitable for the young, not too difficult, amusing, and without peril to the state.</a:t>
            </a:r>
            <a:endParaRPr lang="en-GB" sz="78631" dirty="0">
              <a:latin typeface="Angsana New" panose="02020603050405020304" pitchFamily="18" charset="-34"/>
            </a:endParaRPr>
          </a:p>
        </p:txBody>
      </p:sp>
      <p:sp>
        <p:nvSpPr>
          <p:cNvPr id="3" name="TextBox 2"/>
          <p:cNvSpPr txBox="1"/>
          <p:nvPr/>
        </p:nvSpPr>
        <p:spPr>
          <a:xfrm>
            <a:off x="5254973" y="3541612"/>
            <a:ext cx="3395379" cy="561051"/>
          </a:xfrm>
          <a:prstGeom prst="rect">
            <a:avLst/>
          </a:prstGeom>
          <a:noFill/>
        </p:spPr>
        <p:txBody>
          <a:bodyPr wrap="square" rtlCol="0">
            <a:spAutoFit/>
          </a:bodyPr>
          <a:lstStyle/>
          <a:p>
            <a:r>
              <a:rPr lang="en-GB" sz="3046" dirty="0">
                <a:latin typeface="Angsana New" panose="02020603050405020304" pitchFamily="18" charset="-34"/>
              </a:rPr>
              <a:t>Plato</a:t>
            </a:r>
          </a:p>
        </p:txBody>
      </p:sp>
    </p:spTree>
    <p:extLst>
      <p:ext uri="{BB962C8B-B14F-4D97-AF65-F5344CB8AC3E}">
        <p14:creationId xmlns:p14="http://schemas.microsoft.com/office/powerpoint/2010/main" val="319607571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8"/>
            <a:ext cx="7959934" cy="1498615"/>
          </a:xfrm>
          <a:prstGeom prst="rect">
            <a:avLst/>
          </a:prstGeom>
        </p:spPr>
        <p:txBody>
          <a:bodyPr wrap="square">
            <a:spAutoFit/>
          </a:bodyPr>
          <a:lstStyle/>
          <a:p>
            <a:pPr algn="ctr"/>
            <a:r>
              <a:rPr lang="en-GB" sz="4569" dirty="0">
                <a:latin typeface="Angsana New" panose="02020603050405020304" pitchFamily="18" charset="-34"/>
              </a:rPr>
              <a:t>I have hardly ever known a mathematician who was capable of reasoning.</a:t>
            </a:r>
            <a:endParaRPr lang="en-GB" sz="65494" dirty="0">
              <a:latin typeface="Angsana New" panose="02020603050405020304" pitchFamily="18" charset="-34"/>
            </a:endParaRPr>
          </a:p>
        </p:txBody>
      </p:sp>
      <p:sp>
        <p:nvSpPr>
          <p:cNvPr id="3" name="TextBox 2"/>
          <p:cNvSpPr txBox="1"/>
          <p:nvPr/>
        </p:nvSpPr>
        <p:spPr>
          <a:xfrm>
            <a:off x="5254973" y="3541612"/>
            <a:ext cx="3395379" cy="561051"/>
          </a:xfrm>
          <a:prstGeom prst="rect">
            <a:avLst/>
          </a:prstGeom>
          <a:noFill/>
        </p:spPr>
        <p:txBody>
          <a:bodyPr wrap="square" rtlCol="0">
            <a:spAutoFit/>
          </a:bodyPr>
          <a:lstStyle/>
          <a:p>
            <a:r>
              <a:rPr lang="en-GB" sz="3046" dirty="0">
                <a:latin typeface="Angsana New" panose="02020603050405020304" pitchFamily="18" charset="-34"/>
              </a:rPr>
              <a:t>Plato</a:t>
            </a:r>
          </a:p>
        </p:txBody>
      </p:sp>
    </p:spTree>
    <p:extLst>
      <p:ext uri="{BB962C8B-B14F-4D97-AF65-F5344CB8AC3E}">
        <p14:creationId xmlns:p14="http://schemas.microsoft.com/office/powerpoint/2010/main" val="203748404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0"/>
            <a:ext cx="7959934" cy="1264320"/>
          </a:xfrm>
          <a:prstGeom prst="rect">
            <a:avLst/>
          </a:prstGeom>
        </p:spPr>
        <p:txBody>
          <a:bodyPr wrap="square">
            <a:spAutoFit/>
          </a:bodyPr>
          <a:lstStyle/>
          <a:p>
            <a:pPr algn="ctr"/>
            <a:r>
              <a:rPr lang="en-GB" sz="3808" dirty="0">
                <a:latin typeface="Angsana New" panose="02020603050405020304" pitchFamily="18" charset="-34"/>
              </a:rPr>
              <a:t>There still remain three studies suitable for free man. Arithmetic is one of them. </a:t>
            </a:r>
            <a:endParaRPr lang="en-GB" sz="54642" dirty="0">
              <a:latin typeface="Angsana New" panose="02020603050405020304" pitchFamily="18" charset="-34"/>
            </a:endParaRPr>
          </a:p>
        </p:txBody>
      </p:sp>
      <p:sp>
        <p:nvSpPr>
          <p:cNvPr id="3" name="TextBox 2"/>
          <p:cNvSpPr txBox="1"/>
          <p:nvPr/>
        </p:nvSpPr>
        <p:spPr>
          <a:xfrm>
            <a:off x="5254973" y="3541612"/>
            <a:ext cx="3395379" cy="561051"/>
          </a:xfrm>
          <a:prstGeom prst="rect">
            <a:avLst/>
          </a:prstGeom>
          <a:noFill/>
        </p:spPr>
        <p:txBody>
          <a:bodyPr wrap="square" rtlCol="0">
            <a:spAutoFit/>
          </a:bodyPr>
          <a:lstStyle/>
          <a:p>
            <a:r>
              <a:rPr lang="en-GB" sz="3046" dirty="0">
                <a:latin typeface="Angsana New" panose="02020603050405020304" pitchFamily="18" charset="-34"/>
              </a:rPr>
              <a:t>Plato</a:t>
            </a:r>
          </a:p>
        </p:txBody>
      </p:sp>
    </p:spTree>
    <p:extLst>
      <p:ext uri="{BB962C8B-B14F-4D97-AF65-F5344CB8AC3E}">
        <p14:creationId xmlns:p14="http://schemas.microsoft.com/office/powerpoint/2010/main" val="150138154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062" y="1450780"/>
            <a:ext cx="7959934" cy="1264320"/>
          </a:xfrm>
          <a:prstGeom prst="rect">
            <a:avLst/>
          </a:prstGeom>
        </p:spPr>
        <p:txBody>
          <a:bodyPr wrap="square">
            <a:spAutoFit/>
          </a:bodyPr>
          <a:lstStyle/>
          <a:p>
            <a:pPr algn="ctr"/>
            <a:r>
              <a:rPr lang="en-GB" sz="3808" dirty="0">
                <a:latin typeface="Angsana New" panose="02020603050405020304" pitchFamily="18" charset="-34"/>
              </a:rPr>
              <a:t>A wise man speaks because he has something to say; </a:t>
            </a:r>
          </a:p>
          <a:p>
            <a:pPr algn="ctr"/>
            <a:r>
              <a:rPr lang="en-GB" sz="3808" dirty="0">
                <a:latin typeface="Angsana New" panose="02020603050405020304" pitchFamily="18" charset="-34"/>
              </a:rPr>
              <a:t>a fool because he has to say something.</a:t>
            </a:r>
            <a:endParaRPr lang="en-GB" sz="54642" dirty="0">
              <a:latin typeface="Angsana New" panose="02020603050405020304" pitchFamily="18" charset="-34"/>
            </a:endParaRPr>
          </a:p>
        </p:txBody>
      </p:sp>
      <p:sp>
        <p:nvSpPr>
          <p:cNvPr id="3" name="TextBox 2"/>
          <p:cNvSpPr txBox="1"/>
          <p:nvPr/>
        </p:nvSpPr>
        <p:spPr>
          <a:xfrm>
            <a:off x="5254973" y="3541612"/>
            <a:ext cx="3395379" cy="561051"/>
          </a:xfrm>
          <a:prstGeom prst="rect">
            <a:avLst/>
          </a:prstGeom>
          <a:noFill/>
        </p:spPr>
        <p:txBody>
          <a:bodyPr wrap="square" rtlCol="0">
            <a:spAutoFit/>
          </a:bodyPr>
          <a:lstStyle/>
          <a:p>
            <a:r>
              <a:rPr lang="en-GB" sz="3046" dirty="0">
                <a:latin typeface="Angsana New" panose="02020603050405020304" pitchFamily="18" charset="-34"/>
              </a:rPr>
              <a:t>Plato</a:t>
            </a:r>
          </a:p>
        </p:txBody>
      </p:sp>
    </p:spTree>
    <p:extLst>
      <p:ext uri="{BB962C8B-B14F-4D97-AF65-F5344CB8AC3E}">
        <p14:creationId xmlns:p14="http://schemas.microsoft.com/office/powerpoint/2010/main" val="26611788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254973" y="3541612"/>
            <a:ext cx="3395379" cy="561051"/>
          </a:xfrm>
          <a:prstGeom prst="rect">
            <a:avLst/>
          </a:prstGeom>
          <a:noFill/>
        </p:spPr>
        <p:txBody>
          <a:bodyPr wrap="square" rtlCol="0">
            <a:spAutoFit/>
          </a:bodyPr>
          <a:lstStyle/>
          <a:p>
            <a:r>
              <a:rPr lang="en-GB" sz="3046" dirty="0">
                <a:latin typeface="Angsana New" panose="02020603050405020304" pitchFamily="18" charset="-34"/>
              </a:rPr>
              <a:t>Plato</a:t>
            </a:r>
          </a:p>
        </p:txBody>
      </p:sp>
      <p:sp>
        <p:nvSpPr>
          <p:cNvPr id="4" name="Rectangle 3"/>
          <p:cNvSpPr/>
          <p:nvPr/>
        </p:nvSpPr>
        <p:spPr>
          <a:xfrm>
            <a:off x="543950" y="701083"/>
            <a:ext cx="7673192" cy="2553391"/>
          </a:xfrm>
          <a:prstGeom prst="rect">
            <a:avLst/>
          </a:prstGeom>
        </p:spPr>
        <p:txBody>
          <a:bodyPr wrap="square">
            <a:spAutoFit/>
          </a:bodyPr>
          <a:lstStyle/>
          <a:p>
            <a:pPr algn="ctr"/>
            <a:r>
              <a:rPr lang="en-GB" sz="5331" dirty="0">
                <a:solidFill>
                  <a:srgbClr val="000000"/>
                </a:solidFill>
                <a:latin typeface="Angsana New" panose="02020603050405020304" pitchFamily="18" charset="-34"/>
              </a:rPr>
              <a:t>One of the penalties for refusing to participate in politics is that you end up being governed by your inferiors.</a:t>
            </a:r>
            <a:endParaRPr lang="en-GB" sz="5331" dirty="0">
              <a:latin typeface="Angsana New" panose="02020603050405020304" pitchFamily="18" charset="-34"/>
            </a:endParaRPr>
          </a:p>
        </p:txBody>
      </p:sp>
    </p:spTree>
    <p:extLst>
      <p:ext uri="{BB962C8B-B14F-4D97-AF65-F5344CB8AC3E}">
        <p14:creationId xmlns:p14="http://schemas.microsoft.com/office/powerpoint/2010/main" val="2712115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748087" y="1002657"/>
            <a:ext cx="5400636" cy="2201885"/>
          </a:xfrm>
          <a:prstGeom prst="rect">
            <a:avLst/>
          </a:prstGeom>
        </p:spPr>
        <p:txBody>
          <a:bodyPr wrap="square">
            <a:spAutoFit/>
          </a:bodyPr>
          <a:lstStyle/>
          <a:p>
            <a:pPr algn="ctr"/>
            <a:r>
              <a:rPr lang="en-GB" sz="6854" dirty="0">
                <a:latin typeface="Angsana New" panose="02020603050405020304" pitchFamily="18" charset="-34"/>
              </a:rPr>
              <a:t>Education is the best provision for old age.</a:t>
            </a:r>
            <a:endParaRPr lang="en-GB" sz="16754"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Aristotle</a:t>
            </a:r>
          </a:p>
        </p:txBody>
      </p:sp>
    </p:spTree>
    <p:extLst>
      <p:ext uri="{BB962C8B-B14F-4D97-AF65-F5344CB8AC3E}">
        <p14:creationId xmlns:p14="http://schemas.microsoft.com/office/powerpoint/2010/main" val="1697573503"/>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Henri Poincar</a:t>
            </a:r>
            <a:r>
              <a:rPr lang="en-GB" sz="3046" dirty="0">
                <a:latin typeface="Angsana New" panose="02020603050405020304" pitchFamily="18" charset="-34"/>
                <a:cs typeface="Angsana New" panose="02020603050405020304" pitchFamily="18" charset="-34"/>
              </a:rPr>
              <a:t>é</a:t>
            </a:r>
            <a:endParaRPr lang="en-GB" sz="3046" dirty="0">
              <a:latin typeface="Angsana New" panose="02020603050405020304" pitchFamily="18" charset="-34"/>
            </a:endParaRPr>
          </a:p>
        </p:txBody>
      </p:sp>
      <p:sp>
        <p:nvSpPr>
          <p:cNvPr id="4" name="Rectangle 3"/>
          <p:cNvSpPr/>
          <p:nvPr/>
        </p:nvSpPr>
        <p:spPr>
          <a:xfrm>
            <a:off x="563274" y="1853158"/>
            <a:ext cx="7598555" cy="1029962"/>
          </a:xfrm>
          <a:prstGeom prst="rect">
            <a:avLst/>
          </a:prstGeom>
        </p:spPr>
        <p:txBody>
          <a:bodyPr wrap="none">
            <a:spAutoFit/>
          </a:bodyPr>
          <a:lstStyle/>
          <a:p>
            <a:r>
              <a:rPr lang="en-GB" sz="6093" dirty="0">
                <a:solidFill>
                  <a:srgbClr val="000000"/>
                </a:solidFill>
                <a:latin typeface="Angsana New" panose="02020603050405020304" pitchFamily="18" charset="-34"/>
              </a:rPr>
              <a:t>Mathematicians are born, not made.</a:t>
            </a:r>
            <a:endParaRPr lang="en-GB" sz="6093" dirty="0">
              <a:latin typeface="Angsana New" panose="02020603050405020304" pitchFamily="18" charset="-34"/>
            </a:endParaRPr>
          </a:p>
        </p:txBody>
      </p:sp>
    </p:spTree>
    <p:extLst>
      <p:ext uri="{BB962C8B-B14F-4D97-AF65-F5344CB8AC3E}">
        <p14:creationId xmlns:p14="http://schemas.microsoft.com/office/powerpoint/2010/main" val="1100869518"/>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Henri Poincar</a:t>
            </a:r>
            <a:r>
              <a:rPr lang="en-GB" sz="3046" dirty="0">
                <a:latin typeface="Angsana New" panose="02020603050405020304" pitchFamily="18" charset="-34"/>
                <a:cs typeface="Angsana New" panose="02020603050405020304" pitchFamily="18" charset="-34"/>
              </a:rPr>
              <a:t>é</a:t>
            </a:r>
            <a:endParaRPr lang="en-GB" sz="3046" dirty="0">
              <a:latin typeface="Angsana New" panose="02020603050405020304" pitchFamily="18" charset="-34"/>
            </a:endParaRPr>
          </a:p>
        </p:txBody>
      </p:sp>
      <p:sp>
        <p:nvSpPr>
          <p:cNvPr id="2" name="Rectangle 1"/>
          <p:cNvSpPr/>
          <p:nvPr/>
        </p:nvSpPr>
        <p:spPr>
          <a:xfrm>
            <a:off x="514069" y="929759"/>
            <a:ext cx="7718023" cy="2201885"/>
          </a:xfrm>
          <a:prstGeom prst="rect">
            <a:avLst/>
          </a:prstGeom>
        </p:spPr>
        <p:txBody>
          <a:bodyPr wrap="square">
            <a:spAutoFit/>
          </a:bodyPr>
          <a:lstStyle/>
          <a:p>
            <a:pPr algn="ctr"/>
            <a:r>
              <a:rPr lang="en-GB" sz="3427" dirty="0">
                <a:solidFill>
                  <a:srgbClr val="000000"/>
                </a:solidFill>
                <a:latin typeface="Angsana New" panose="02020603050405020304" pitchFamily="18" charset="-34"/>
              </a:rPr>
              <a:t>In the old days when people invented a new function they had something useful in mind. Now, they invent them deliberately just to invalidate our ancestors' reasoning, and that is all they are ever going to get out of them.</a:t>
            </a:r>
            <a:endParaRPr lang="en-GB" sz="3427" dirty="0">
              <a:latin typeface="Angsana New" panose="02020603050405020304" pitchFamily="18" charset="-34"/>
            </a:endParaRPr>
          </a:p>
        </p:txBody>
      </p:sp>
    </p:spTree>
    <p:extLst>
      <p:ext uri="{BB962C8B-B14F-4D97-AF65-F5344CB8AC3E}">
        <p14:creationId xmlns:p14="http://schemas.microsoft.com/office/powerpoint/2010/main" val="3580491092"/>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Henri Poincar</a:t>
            </a:r>
            <a:r>
              <a:rPr lang="en-GB" sz="3046" dirty="0">
                <a:latin typeface="Angsana New" panose="02020603050405020304" pitchFamily="18" charset="-34"/>
                <a:cs typeface="Angsana New" panose="02020603050405020304" pitchFamily="18" charset="-34"/>
              </a:rPr>
              <a:t>é</a:t>
            </a:r>
            <a:endParaRPr lang="en-GB" sz="3046" dirty="0">
              <a:latin typeface="Angsana New" panose="02020603050405020304" pitchFamily="18" charset="-34"/>
            </a:endParaRPr>
          </a:p>
        </p:txBody>
      </p:sp>
      <p:sp>
        <p:nvSpPr>
          <p:cNvPr id="2" name="Rectangle 1"/>
          <p:cNvSpPr/>
          <p:nvPr/>
        </p:nvSpPr>
        <p:spPr>
          <a:xfrm>
            <a:off x="588778" y="1276385"/>
            <a:ext cx="7546178" cy="1498615"/>
          </a:xfrm>
          <a:prstGeom prst="rect">
            <a:avLst/>
          </a:prstGeom>
        </p:spPr>
        <p:txBody>
          <a:bodyPr wrap="square">
            <a:spAutoFit/>
          </a:bodyPr>
          <a:lstStyle/>
          <a:p>
            <a:pPr algn="ctr"/>
            <a:r>
              <a:rPr lang="en-GB" sz="4569" dirty="0">
                <a:solidFill>
                  <a:srgbClr val="000000"/>
                </a:solidFill>
                <a:latin typeface="Angsana New" panose="02020603050405020304" pitchFamily="18" charset="-34"/>
              </a:rPr>
              <a:t>Point set topology is a disease from which the human race will soon recover.</a:t>
            </a:r>
            <a:endParaRPr lang="en-GB" sz="4569" dirty="0">
              <a:latin typeface="Angsana New" panose="02020603050405020304" pitchFamily="18" charset="-34"/>
            </a:endParaRPr>
          </a:p>
        </p:txBody>
      </p:sp>
    </p:spTree>
    <p:extLst>
      <p:ext uri="{BB962C8B-B14F-4D97-AF65-F5344CB8AC3E}">
        <p14:creationId xmlns:p14="http://schemas.microsoft.com/office/powerpoint/2010/main" val="3251480168"/>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Henri Poincar</a:t>
            </a:r>
            <a:r>
              <a:rPr lang="en-GB" sz="3046" dirty="0">
                <a:latin typeface="Angsana New" panose="02020603050405020304" pitchFamily="18" charset="-34"/>
                <a:cs typeface="Angsana New" panose="02020603050405020304" pitchFamily="18" charset="-34"/>
              </a:rPr>
              <a:t>é</a:t>
            </a:r>
            <a:endParaRPr lang="en-GB" sz="3046" dirty="0">
              <a:latin typeface="Angsana New" panose="02020603050405020304" pitchFamily="18" charset="-34"/>
            </a:endParaRPr>
          </a:p>
        </p:txBody>
      </p:sp>
      <p:sp>
        <p:nvSpPr>
          <p:cNvPr id="2" name="Rectangle 1"/>
          <p:cNvSpPr/>
          <p:nvPr/>
        </p:nvSpPr>
        <p:spPr>
          <a:xfrm>
            <a:off x="491656" y="1103075"/>
            <a:ext cx="7561121" cy="1850315"/>
          </a:xfrm>
          <a:prstGeom prst="rect">
            <a:avLst/>
          </a:prstGeom>
        </p:spPr>
        <p:txBody>
          <a:bodyPr wrap="square">
            <a:spAutoFit/>
          </a:bodyPr>
          <a:lstStyle/>
          <a:p>
            <a:pPr algn="ctr"/>
            <a:r>
              <a:rPr lang="en-GB" sz="3808" dirty="0">
                <a:solidFill>
                  <a:srgbClr val="000000"/>
                </a:solidFill>
                <a:latin typeface="Angsana New" panose="02020603050405020304" pitchFamily="18" charset="-34"/>
              </a:rPr>
              <a:t>Science is built up with facts, as a house is with stones. But a collection of facts is no more a science than a heap of stones is a house.</a:t>
            </a:r>
            <a:endParaRPr lang="en-GB" sz="3808" dirty="0">
              <a:latin typeface="Angsana New" panose="02020603050405020304" pitchFamily="18" charset="-34"/>
            </a:endParaRPr>
          </a:p>
        </p:txBody>
      </p:sp>
    </p:spTree>
    <p:extLst>
      <p:ext uri="{BB962C8B-B14F-4D97-AF65-F5344CB8AC3E}">
        <p14:creationId xmlns:p14="http://schemas.microsoft.com/office/powerpoint/2010/main" val="3811639916"/>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Henri Poincar</a:t>
            </a:r>
            <a:r>
              <a:rPr lang="en-GB" sz="3046" dirty="0">
                <a:latin typeface="Angsana New" panose="02020603050405020304" pitchFamily="18" charset="-34"/>
                <a:cs typeface="Angsana New" panose="02020603050405020304" pitchFamily="18" charset="-34"/>
              </a:rPr>
              <a:t>é</a:t>
            </a:r>
            <a:endParaRPr lang="en-GB" sz="3046" dirty="0">
              <a:latin typeface="Angsana New" panose="02020603050405020304" pitchFamily="18" charset="-34"/>
            </a:endParaRPr>
          </a:p>
        </p:txBody>
      </p:sp>
      <p:sp>
        <p:nvSpPr>
          <p:cNvPr id="2" name="Rectangle 1"/>
          <p:cNvSpPr/>
          <p:nvPr/>
        </p:nvSpPr>
        <p:spPr>
          <a:xfrm>
            <a:off x="573844" y="967428"/>
            <a:ext cx="7628363" cy="2201885"/>
          </a:xfrm>
          <a:prstGeom prst="rect">
            <a:avLst/>
          </a:prstGeom>
        </p:spPr>
        <p:txBody>
          <a:bodyPr wrap="square">
            <a:spAutoFit/>
          </a:bodyPr>
          <a:lstStyle/>
          <a:p>
            <a:pPr algn="ctr"/>
            <a:r>
              <a:rPr lang="en-GB" sz="3427" dirty="0">
                <a:solidFill>
                  <a:srgbClr val="000000"/>
                </a:solidFill>
                <a:latin typeface="Angsana New" panose="02020603050405020304" pitchFamily="18" charset="-34"/>
              </a:rPr>
              <a:t>Mathematicians do not study objects, but relations between objects. Thus, they are free to replace some objects by others so long as the relations remain unchanged. </a:t>
            </a:r>
          </a:p>
          <a:p>
            <a:pPr algn="ctr"/>
            <a:r>
              <a:rPr lang="en-GB" sz="3427" dirty="0">
                <a:solidFill>
                  <a:srgbClr val="000000"/>
                </a:solidFill>
                <a:latin typeface="Angsana New" panose="02020603050405020304" pitchFamily="18" charset="-34"/>
              </a:rPr>
              <a:t>Content to them is irrelevant: they are interested in form only.</a:t>
            </a:r>
            <a:endParaRPr lang="en-GB" sz="3427" dirty="0">
              <a:latin typeface="Angsana New" panose="02020603050405020304" pitchFamily="18" charset="-34"/>
            </a:endParaRPr>
          </a:p>
        </p:txBody>
      </p:sp>
    </p:spTree>
    <p:extLst>
      <p:ext uri="{BB962C8B-B14F-4D97-AF65-F5344CB8AC3E}">
        <p14:creationId xmlns:p14="http://schemas.microsoft.com/office/powerpoint/2010/main" val="4250843284"/>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Henri Poincar</a:t>
            </a:r>
            <a:r>
              <a:rPr lang="en-GB" sz="3046" dirty="0">
                <a:latin typeface="Angsana New" panose="02020603050405020304" pitchFamily="18" charset="-34"/>
                <a:cs typeface="Angsana New" panose="02020603050405020304" pitchFamily="18" charset="-34"/>
              </a:rPr>
              <a:t>é</a:t>
            </a:r>
            <a:endParaRPr lang="en-GB" sz="3046" dirty="0">
              <a:latin typeface="Angsana New" panose="02020603050405020304" pitchFamily="18" charset="-34"/>
            </a:endParaRPr>
          </a:p>
        </p:txBody>
      </p:sp>
      <p:sp>
        <p:nvSpPr>
          <p:cNvPr id="2" name="Rectangle 1"/>
          <p:cNvSpPr/>
          <p:nvPr/>
        </p:nvSpPr>
        <p:spPr>
          <a:xfrm>
            <a:off x="611192" y="663726"/>
            <a:ext cx="7598480" cy="2553391"/>
          </a:xfrm>
          <a:prstGeom prst="rect">
            <a:avLst/>
          </a:prstGeom>
        </p:spPr>
        <p:txBody>
          <a:bodyPr wrap="square">
            <a:spAutoFit/>
          </a:bodyPr>
          <a:lstStyle/>
          <a:p>
            <a:pPr algn="ctr"/>
            <a:r>
              <a:rPr lang="en-GB" sz="5331" dirty="0">
                <a:solidFill>
                  <a:srgbClr val="000000"/>
                </a:solidFill>
                <a:latin typeface="Angsana New" panose="02020603050405020304" pitchFamily="18" charset="-34"/>
              </a:rPr>
              <a:t>It may happen that small differences in the initial conditions produce very great ones in the final phenomena.</a:t>
            </a:r>
            <a:endParaRPr lang="en-GB" sz="5331" dirty="0">
              <a:latin typeface="Angsana New" panose="02020603050405020304" pitchFamily="18" charset="-34"/>
            </a:endParaRPr>
          </a:p>
        </p:txBody>
      </p:sp>
    </p:spTree>
    <p:extLst>
      <p:ext uri="{BB962C8B-B14F-4D97-AF65-F5344CB8AC3E}">
        <p14:creationId xmlns:p14="http://schemas.microsoft.com/office/powerpoint/2010/main" val="766803253"/>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Henri Poincar</a:t>
            </a:r>
            <a:r>
              <a:rPr lang="en-GB" sz="3046" dirty="0">
                <a:latin typeface="Angsana New" panose="02020603050405020304" pitchFamily="18" charset="-34"/>
                <a:cs typeface="Angsana New" panose="02020603050405020304" pitchFamily="18" charset="-34"/>
              </a:rPr>
              <a:t>é</a:t>
            </a:r>
            <a:endParaRPr lang="en-GB" sz="3046" dirty="0">
              <a:latin typeface="Angsana New" panose="02020603050405020304" pitchFamily="18" charset="-34"/>
            </a:endParaRPr>
          </a:p>
        </p:txBody>
      </p:sp>
      <p:sp>
        <p:nvSpPr>
          <p:cNvPr id="2" name="Rectangle 1"/>
          <p:cNvSpPr/>
          <p:nvPr/>
        </p:nvSpPr>
        <p:spPr>
          <a:xfrm>
            <a:off x="461772" y="1058245"/>
            <a:ext cx="7732963" cy="1850315"/>
          </a:xfrm>
          <a:prstGeom prst="rect">
            <a:avLst/>
          </a:prstGeom>
        </p:spPr>
        <p:txBody>
          <a:bodyPr wrap="square">
            <a:spAutoFit/>
          </a:bodyPr>
          <a:lstStyle/>
          <a:p>
            <a:pPr algn="ctr"/>
            <a:r>
              <a:rPr lang="en-GB" sz="3808" dirty="0">
                <a:solidFill>
                  <a:srgbClr val="000000"/>
                </a:solidFill>
                <a:latin typeface="Angsana New" panose="02020603050405020304" pitchFamily="18" charset="-34"/>
              </a:rPr>
              <a:t>Zero is the number of objects that satisfy a condition that is never satisfied. But as never means "in no case", I do not see that any progress has been made.</a:t>
            </a:r>
            <a:endParaRPr lang="en-GB" sz="3808" dirty="0">
              <a:latin typeface="Angsana New" panose="02020603050405020304" pitchFamily="18" charset="-34"/>
            </a:endParaRPr>
          </a:p>
        </p:txBody>
      </p:sp>
    </p:spTree>
    <p:extLst>
      <p:ext uri="{BB962C8B-B14F-4D97-AF65-F5344CB8AC3E}">
        <p14:creationId xmlns:p14="http://schemas.microsoft.com/office/powerpoint/2010/main" val="1069442141"/>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812071" y="3498554"/>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Siméon-Denis Poisson</a:t>
            </a:r>
          </a:p>
        </p:txBody>
      </p:sp>
      <p:sp>
        <p:nvSpPr>
          <p:cNvPr id="10" name="Rectangle 9"/>
          <p:cNvSpPr/>
          <p:nvPr/>
        </p:nvSpPr>
        <p:spPr>
          <a:xfrm>
            <a:off x="1201437" y="804213"/>
            <a:ext cx="6545002" cy="2201757"/>
          </a:xfrm>
          <a:prstGeom prst="rect">
            <a:avLst/>
          </a:prstGeom>
        </p:spPr>
        <p:txBody>
          <a:bodyPr wrap="square">
            <a:spAutoFit/>
          </a:bodyPr>
          <a:lstStyle/>
          <a:p>
            <a:pPr algn="ctr"/>
            <a:r>
              <a:rPr lang="en-GB" sz="4569" dirty="0">
                <a:solidFill>
                  <a:srgbClr val="000000"/>
                </a:solidFill>
                <a:latin typeface="Angsana New" panose="02020603050405020304" pitchFamily="18" charset="-34"/>
              </a:rPr>
              <a:t>Life is good for only two things, discovering mathematics </a:t>
            </a:r>
          </a:p>
          <a:p>
            <a:pPr algn="ctr"/>
            <a:r>
              <a:rPr lang="en-GB" sz="4569" dirty="0">
                <a:solidFill>
                  <a:srgbClr val="000000"/>
                </a:solidFill>
                <a:latin typeface="Angsana New" panose="02020603050405020304" pitchFamily="18" charset="-34"/>
              </a:rPr>
              <a:t>and teaching mathematics.</a:t>
            </a:r>
            <a:endParaRPr lang="en-GB" sz="4569" dirty="0">
              <a:latin typeface="Angsana New" panose="02020603050405020304" pitchFamily="18" charset="-34"/>
            </a:endParaRPr>
          </a:p>
        </p:txBody>
      </p:sp>
    </p:spTree>
    <p:extLst>
      <p:ext uri="{BB962C8B-B14F-4D97-AF65-F5344CB8AC3E}">
        <p14:creationId xmlns:p14="http://schemas.microsoft.com/office/powerpoint/2010/main" val="2780153013"/>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George P</a:t>
            </a:r>
            <a:r>
              <a:rPr lang="en-GB" sz="3046" dirty="0">
                <a:latin typeface="Angsana New" panose="02020603050405020304" pitchFamily="18" charset="-34"/>
                <a:cs typeface="Angsana New" panose="02020603050405020304" pitchFamily="18" charset="-34"/>
              </a:rPr>
              <a:t>ólya</a:t>
            </a:r>
            <a:endParaRPr lang="en-GB" sz="3046" dirty="0">
              <a:latin typeface="Angsana New" panose="02020603050405020304" pitchFamily="18" charset="-34"/>
            </a:endParaRPr>
          </a:p>
        </p:txBody>
      </p:sp>
      <p:sp>
        <p:nvSpPr>
          <p:cNvPr id="4" name="Rectangle 3"/>
          <p:cNvSpPr/>
          <p:nvPr/>
        </p:nvSpPr>
        <p:spPr>
          <a:xfrm>
            <a:off x="444456" y="1331747"/>
            <a:ext cx="7986993" cy="1733295"/>
          </a:xfrm>
          <a:prstGeom prst="rect">
            <a:avLst/>
          </a:prstGeom>
        </p:spPr>
        <p:txBody>
          <a:bodyPr wrap="square">
            <a:spAutoFit/>
          </a:bodyPr>
          <a:lstStyle/>
          <a:p>
            <a:pPr algn="ctr"/>
            <a:r>
              <a:rPr lang="en-GB" sz="2666" dirty="0">
                <a:solidFill>
                  <a:srgbClr val="000000"/>
                </a:solidFill>
                <a:latin typeface="Angsana New" panose="02020603050405020304" pitchFamily="18" charset="-34"/>
              </a:rPr>
              <a:t>The traditional mathematics professor of the popular legend is absentminded. </a:t>
            </a:r>
          </a:p>
          <a:p>
            <a:pPr algn="ctr"/>
            <a:r>
              <a:rPr lang="en-GB" sz="2666" dirty="0">
                <a:solidFill>
                  <a:srgbClr val="000000"/>
                </a:solidFill>
                <a:latin typeface="Angsana New" panose="02020603050405020304" pitchFamily="18" charset="-34"/>
              </a:rPr>
              <a:t>He usually appears in public with a lost umbrella in each hand. </a:t>
            </a:r>
          </a:p>
          <a:p>
            <a:pPr algn="ctr"/>
            <a:r>
              <a:rPr lang="en-GB" sz="2666" dirty="0">
                <a:solidFill>
                  <a:srgbClr val="000000"/>
                </a:solidFill>
                <a:latin typeface="Angsana New" panose="02020603050405020304" pitchFamily="18" charset="-34"/>
              </a:rPr>
              <a:t>He prefers to face a blackboard and to turn his back on the class. </a:t>
            </a:r>
          </a:p>
          <a:p>
            <a:pPr algn="ctr"/>
            <a:r>
              <a:rPr lang="en-GB" sz="2666" dirty="0">
                <a:solidFill>
                  <a:srgbClr val="000000"/>
                </a:solidFill>
                <a:latin typeface="Angsana New" panose="02020603050405020304" pitchFamily="18" charset="-34"/>
              </a:rPr>
              <a:t>He writes </a:t>
            </a:r>
            <a:r>
              <a:rPr lang="en-GB" sz="2666" i="1" dirty="0">
                <a:solidFill>
                  <a:srgbClr val="000000"/>
                </a:solidFill>
                <a:latin typeface="Angsana New" panose="02020603050405020304" pitchFamily="18" charset="-34"/>
              </a:rPr>
              <a:t>a</a:t>
            </a:r>
            <a:r>
              <a:rPr lang="en-GB" sz="2666" dirty="0">
                <a:solidFill>
                  <a:srgbClr val="000000"/>
                </a:solidFill>
                <a:latin typeface="Angsana New" panose="02020603050405020304" pitchFamily="18" charset="-34"/>
              </a:rPr>
              <a:t>, he says </a:t>
            </a:r>
            <a:r>
              <a:rPr lang="en-GB" sz="2666" i="1" dirty="0">
                <a:solidFill>
                  <a:srgbClr val="000000"/>
                </a:solidFill>
                <a:latin typeface="Angsana New" panose="02020603050405020304" pitchFamily="18" charset="-34"/>
              </a:rPr>
              <a:t>b</a:t>
            </a:r>
            <a:r>
              <a:rPr lang="en-GB" sz="2666" dirty="0">
                <a:solidFill>
                  <a:srgbClr val="000000"/>
                </a:solidFill>
                <a:latin typeface="Angsana New" panose="02020603050405020304" pitchFamily="18" charset="-34"/>
              </a:rPr>
              <a:t>, he means </a:t>
            </a:r>
            <a:r>
              <a:rPr lang="en-GB" sz="2666" i="1" dirty="0">
                <a:solidFill>
                  <a:srgbClr val="000000"/>
                </a:solidFill>
                <a:latin typeface="Angsana New" panose="02020603050405020304" pitchFamily="18" charset="-34"/>
              </a:rPr>
              <a:t>c</a:t>
            </a:r>
            <a:r>
              <a:rPr lang="en-GB" sz="2666" dirty="0">
                <a:solidFill>
                  <a:srgbClr val="000000"/>
                </a:solidFill>
                <a:latin typeface="Angsana New" panose="02020603050405020304" pitchFamily="18" charset="-34"/>
              </a:rPr>
              <a:t>, but it should be </a:t>
            </a:r>
            <a:r>
              <a:rPr lang="en-GB" sz="2666" i="1" dirty="0">
                <a:solidFill>
                  <a:srgbClr val="000000"/>
                </a:solidFill>
                <a:latin typeface="Angsana New" panose="02020603050405020304" pitchFamily="18" charset="-34"/>
              </a:rPr>
              <a:t>d</a:t>
            </a:r>
            <a:r>
              <a:rPr lang="en-GB" sz="2666" dirty="0">
                <a:solidFill>
                  <a:srgbClr val="000000"/>
                </a:solidFill>
                <a:latin typeface="Angsana New" panose="02020603050405020304" pitchFamily="18" charset="-34"/>
              </a:rPr>
              <a:t>.</a:t>
            </a:r>
            <a:endParaRPr lang="en-GB" sz="2666" dirty="0">
              <a:latin typeface="Angsana New" panose="02020603050405020304" pitchFamily="18" charset="-34"/>
            </a:endParaRPr>
          </a:p>
        </p:txBody>
      </p:sp>
    </p:spTree>
    <p:extLst>
      <p:ext uri="{BB962C8B-B14F-4D97-AF65-F5344CB8AC3E}">
        <p14:creationId xmlns:p14="http://schemas.microsoft.com/office/powerpoint/2010/main" val="889474114"/>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George P</a:t>
            </a:r>
            <a:r>
              <a:rPr lang="en-GB" sz="3046" dirty="0">
                <a:latin typeface="Angsana New" panose="02020603050405020304" pitchFamily="18" charset="-34"/>
                <a:cs typeface="Angsana New" panose="02020603050405020304" pitchFamily="18" charset="-34"/>
              </a:rPr>
              <a:t>ólya</a:t>
            </a:r>
            <a:endParaRPr lang="en-GB" sz="3046" dirty="0">
              <a:latin typeface="Angsana New" panose="02020603050405020304" pitchFamily="18" charset="-34"/>
            </a:endParaRPr>
          </a:p>
        </p:txBody>
      </p:sp>
      <p:sp>
        <p:nvSpPr>
          <p:cNvPr id="2" name="Rectangle 1"/>
          <p:cNvSpPr/>
          <p:nvPr/>
        </p:nvSpPr>
        <p:spPr>
          <a:xfrm>
            <a:off x="641087" y="998473"/>
            <a:ext cx="7493878" cy="2201757"/>
          </a:xfrm>
          <a:prstGeom prst="rect">
            <a:avLst/>
          </a:prstGeom>
        </p:spPr>
        <p:txBody>
          <a:bodyPr wrap="square">
            <a:spAutoFit/>
          </a:bodyPr>
          <a:lstStyle/>
          <a:p>
            <a:pPr algn="ctr"/>
            <a:r>
              <a:rPr lang="en-GB" sz="4569" dirty="0">
                <a:solidFill>
                  <a:srgbClr val="000000"/>
                </a:solidFill>
                <a:latin typeface="Angsana New" panose="02020603050405020304" pitchFamily="18" charset="-34"/>
              </a:rPr>
              <a:t>The first rule of discovery is to have brains and good luck. The second rule of discovery is to sit tight and wait till you get a bright idea.</a:t>
            </a:r>
            <a:endParaRPr lang="en-GB" sz="4569" dirty="0">
              <a:latin typeface="Angsana New" panose="02020603050405020304" pitchFamily="18" charset="-34"/>
            </a:endParaRPr>
          </a:p>
        </p:txBody>
      </p:sp>
    </p:spTree>
    <p:extLst>
      <p:ext uri="{BB962C8B-B14F-4D97-AF65-F5344CB8AC3E}">
        <p14:creationId xmlns:p14="http://schemas.microsoft.com/office/powerpoint/2010/main" val="142070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55721" y="619129"/>
            <a:ext cx="7092888" cy="2905219"/>
          </a:xfrm>
          <a:prstGeom prst="rect">
            <a:avLst/>
          </a:prstGeom>
        </p:spPr>
        <p:txBody>
          <a:bodyPr wrap="square">
            <a:spAutoFit/>
          </a:bodyPr>
          <a:lstStyle/>
          <a:p>
            <a:pPr algn="ctr"/>
            <a:r>
              <a:rPr lang="en-GB" sz="6093" dirty="0">
                <a:latin typeface="Angsana New" panose="02020603050405020304" pitchFamily="18" charset="-34"/>
              </a:rPr>
              <a:t>It is the mark of an educated mind to be able to entertain a thought without accepting it.</a:t>
            </a:r>
            <a:endParaRPr lang="en-GB" sz="16754" dirty="0">
              <a:latin typeface="Angsana New" panose="02020603050405020304" pitchFamily="18" charset="-34"/>
            </a:endParaRPr>
          </a:p>
        </p:txBody>
      </p:sp>
      <p:sp>
        <p:nvSpPr>
          <p:cNvPr id="3" name="TextBox 2"/>
          <p:cNvSpPr txBox="1"/>
          <p:nvPr/>
        </p:nvSpPr>
        <p:spPr>
          <a:xfrm>
            <a:off x="5547051" y="3806205"/>
            <a:ext cx="3395379" cy="561051"/>
          </a:xfrm>
          <a:prstGeom prst="rect">
            <a:avLst/>
          </a:prstGeom>
          <a:noFill/>
        </p:spPr>
        <p:txBody>
          <a:bodyPr wrap="square" rtlCol="0">
            <a:spAutoFit/>
          </a:bodyPr>
          <a:lstStyle/>
          <a:p>
            <a:r>
              <a:rPr lang="en-GB" sz="3046" dirty="0">
                <a:latin typeface="Angsana New" panose="02020603050405020304" pitchFamily="18" charset="-34"/>
              </a:rPr>
              <a:t>Aristotle</a:t>
            </a:r>
          </a:p>
        </p:txBody>
      </p:sp>
    </p:spTree>
    <p:extLst>
      <p:ext uri="{BB962C8B-B14F-4D97-AF65-F5344CB8AC3E}">
        <p14:creationId xmlns:p14="http://schemas.microsoft.com/office/powerpoint/2010/main" val="4027670962"/>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George P</a:t>
            </a:r>
            <a:r>
              <a:rPr lang="en-GB" sz="3046" dirty="0">
                <a:latin typeface="Angsana New" panose="02020603050405020304" pitchFamily="18" charset="-34"/>
                <a:cs typeface="Angsana New" panose="02020603050405020304" pitchFamily="18" charset="-34"/>
              </a:rPr>
              <a:t>ólya</a:t>
            </a:r>
            <a:endParaRPr lang="en-GB" sz="3046" dirty="0">
              <a:latin typeface="Angsana New" panose="02020603050405020304" pitchFamily="18" charset="-34"/>
            </a:endParaRPr>
          </a:p>
        </p:txBody>
      </p:sp>
      <p:sp>
        <p:nvSpPr>
          <p:cNvPr id="4" name="Rectangle 3"/>
          <p:cNvSpPr/>
          <p:nvPr/>
        </p:nvSpPr>
        <p:spPr>
          <a:xfrm>
            <a:off x="581306" y="1475176"/>
            <a:ext cx="7568594" cy="1498487"/>
          </a:xfrm>
          <a:prstGeom prst="rect">
            <a:avLst/>
          </a:prstGeom>
        </p:spPr>
        <p:txBody>
          <a:bodyPr wrap="square">
            <a:spAutoFit/>
          </a:bodyPr>
          <a:lstStyle/>
          <a:p>
            <a:pPr algn="ctr"/>
            <a:r>
              <a:rPr lang="en-GB" sz="3046" dirty="0">
                <a:solidFill>
                  <a:srgbClr val="000000"/>
                </a:solidFill>
                <a:latin typeface="Angsana New" panose="02020603050405020304" pitchFamily="18" charset="-34"/>
              </a:rPr>
              <a:t>The elegance of a mathematical theorem is directly proportional to the number of independent ideas one can see in the theorem and inversely proportional to the effort it takes to see them.</a:t>
            </a:r>
            <a:endParaRPr lang="en-GB" sz="3046" dirty="0">
              <a:latin typeface="Angsana New" panose="02020603050405020304" pitchFamily="18" charset="-34"/>
            </a:endParaRPr>
          </a:p>
        </p:txBody>
      </p:sp>
    </p:spTree>
    <p:extLst>
      <p:ext uri="{BB962C8B-B14F-4D97-AF65-F5344CB8AC3E}">
        <p14:creationId xmlns:p14="http://schemas.microsoft.com/office/powerpoint/2010/main" val="395714514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George P</a:t>
            </a:r>
            <a:r>
              <a:rPr lang="en-GB" sz="3046" dirty="0">
                <a:latin typeface="Angsana New" panose="02020603050405020304" pitchFamily="18" charset="-34"/>
                <a:cs typeface="Angsana New" panose="02020603050405020304" pitchFamily="18" charset="-34"/>
              </a:rPr>
              <a:t>ólya</a:t>
            </a:r>
            <a:endParaRPr lang="en-GB" sz="3046" dirty="0">
              <a:latin typeface="Angsana New" panose="02020603050405020304" pitchFamily="18" charset="-34"/>
            </a:endParaRPr>
          </a:p>
        </p:txBody>
      </p:sp>
      <p:sp>
        <p:nvSpPr>
          <p:cNvPr id="2" name="Rectangle 1"/>
          <p:cNvSpPr/>
          <p:nvPr/>
        </p:nvSpPr>
        <p:spPr>
          <a:xfrm>
            <a:off x="618671" y="1611125"/>
            <a:ext cx="7613423" cy="1323054"/>
          </a:xfrm>
          <a:prstGeom prst="rect">
            <a:avLst/>
          </a:prstGeom>
        </p:spPr>
        <p:txBody>
          <a:bodyPr wrap="square">
            <a:spAutoFit/>
          </a:bodyPr>
          <a:lstStyle/>
          <a:p>
            <a:pPr algn="ctr"/>
            <a:r>
              <a:rPr lang="en-GB" sz="2666" dirty="0">
                <a:solidFill>
                  <a:srgbClr val="000000"/>
                </a:solidFill>
                <a:latin typeface="Angsana New" panose="02020603050405020304" pitchFamily="18" charset="-34"/>
              </a:rPr>
              <a:t>Mathematics is the cheapest science. </a:t>
            </a:r>
          </a:p>
          <a:p>
            <a:pPr algn="ctr"/>
            <a:r>
              <a:rPr lang="en-GB" sz="2666" dirty="0">
                <a:solidFill>
                  <a:srgbClr val="000000"/>
                </a:solidFill>
                <a:latin typeface="Angsana New" panose="02020603050405020304" pitchFamily="18" charset="-34"/>
              </a:rPr>
              <a:t>Unlike physics or chemistry, it does not require any expensive equipment. </a:t>
            </a:r>
          </a:p>
          <a:p>
            <a:pPr algn="ctr"/>
            <a:r>
              <a:rPr lang="en-GB" sz="2666" dirty="0">
                <a:solidFill>
                  <a:srgbClr val="000000"/>
                </a:solidFill>
                <a:latin typeface="Angsana New" panose="02020603050405020304" pitchFamily="18" charset="-34"/>
              </a:rPr>
              <a:t>All one needs for mathematics is a pencil and paper. </a:t>
            </a:r>
            <a:endParaRPr lang="en-GB" sz="2666" dirty="0">
              <a:latin typeface="Angsana New" panose="02020603050405020304" pitchFamily="18" charset="-34"/>
            </a:endParaRPr>
          </a:p>
        </p:txBody>
      </p:sp>
    </p:spTree>
    <p:extLst>
      <p:ext uri="{BB962C8B-B14F-4D97-AF65-F5344CB8AC3E}">
        <p14:creationId xmlns:p14="http://schemas.microsoft.com/office/powerpoint/2010/main" val="3269888055"/>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George P</a:t>
            </a:r>
            <a:r>
              <a:rPr lang="en-GB" sz="3046" dirty="0">
                <a:latin typeface="Angsana New" panose="02020603050405020304" pitchFamily="18" charset="-34"/>
                <a:cs typeface="Angsana New" panose="02020603050405020304" pitchFamily="18" charset="-34"/>
              </a:rPr>
              <a:t>ólya</a:t>
            </a:r>
            <a:endParaRPr lang="en-GB" sz="3046" dirty="0">
              <a:latin typeface="Angsana New" panose="02020603050405020304" pitchFamily="18" charset="-34"/>
            </a:endParaRPr>
          </a:p>
        </p:txBody>
      </p:sp>
      <p:sp>
        <p:nvSpPr>
          <p:cNvPr id="2" name="Rectangle 1"/>
          <p:cNvSpPr/>
          <p:nvPr/>
        </p:nvSpPr>
        <p:spPr>
          <a:xfrm>
            <a:off x="641078" y="1530415"/>
            <a:ext cx="7441578" cy="1733039"/>
          </a:xfrm>
          <a:prstGeom prst="rect">
            <a:avLst/>
          </a:prstGeom>
        </p:spPr>
        <p:txBody>
          <a:bodyPr wrap="square">
            <a:spAutoFit/>
          </a:bodyPr>
          <a:lstStyle/>
          <a:p>
            <a:pPr algn="ctr"/>
            <a:r>
              <a:rPr lang="en-GB" sz="5331" dirty="0">
                <a:solidFill>
                  <a:srgbClr val="000000"/>
                </a:solidFill>
                <a:latin typeface="Angsana New" panose="02020603050405020304" pitchFamily="18" charset="-34"/>
              </a:rPr>
              <a:t>There are many questions which fools can ask that wise men cannot answer. </a:t>
            </a:r>
            <a:endParaRPr lang="en-GB" sz="5331" dirty="0">
              <a:latin typeface="Angsana New" panose="02020603050405020304" pitchFamily="18" charset="-34"/>
            </a:endParaRPr>
          </a:p>
        </p:txBody>
      </p:sp>
    </p:spTree>
    <p:extLst>
      <p:ext uri="{BB962C8B-B14F-4D97-AF65-F5344CB8AC3E}">
        <p14:creationId xmlns:p14="http://schemas.microsoft.com/office/powerpoint/2010/main" val="1558042480"/>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George P</a:t>
            </a:r>
            <a:r>
              <a:rPr lang="en-GB" sz="3046" dirty="0">
                <a:latin typeface="Angsana New" panose="02020603050405020304" pitchFamily="18" charset="-34"/>
                <a:cs typeface="Angsana New" panose="02020603050405020304" pitchFamily="18" charset="-34"/>
              </a:rPr>
              <a:t>ólya</a:t>
            </a:r>
            <a:endParaRPr lang="en-GB" sz="3046" dirty="0">
              <a:latin typeface="Angsana New" panose="02020603050405020304" pitchFamily="18" charset="-34"/>
            </a:endParaRPr>
          </a:p>
        </p:txBody>
      </p:sp>
      <p:sp>
        <p:nvSpPr>
          <p:cNvPr id="2" name="Rectangle 1"/>
          <p:cNvSpPr/>
          <p:nvPr/>
        </p:nvSpPr>
        <p:spPr>
          <a:xfrm>
            <a:off x="476712" y="1351100"/>
            <a:ext cx="7762849" cy="1498615"/>
          </a:xfrm>
          <a:prstGeom prst="rect">
            <a:avLst/>
          </a:prstGeom>
        </p:spPr>
        <p:txBody>
          <a:bodyPr wrap="square">
            <a:spAutoFit/>
          </a:bodyPr>
          <a:lstStyle/>
          <a:p>
            <a:pPr algn="ctr"/>
            <a:r>
              <a:rPr lang="en-GB" sz="4569" dirty="0">
                <a:solidFill>
                  <a:srgbClr val="000000"/>
                </a:solidFill>
                <a:latin typeface="Angsana New" panose="02020603050405020304" pitchFamily="18" charset="-34"/>
              </a:rPr>
              <a:t>Mathematics consists of proving the most obvious thing in the least obvious way.</a:t>
            </a:r>
            <a:endParaRPr lang="en-GB" sz="4569" dirty="0">
              <a:latin typeface="Angsana New" panose="02020603050405020304" pitchFamily="18" charset="-34"/>
            </a:endParaRPr>
          </a:p>
        </p:txBody>
      </p:sp>
    </p:spTree>
    <p:extLst>
      <p:ext uri="{BB962C8B-B14F-4D97-AF65-F5344CB8AC3E}">
        <p14:creationId xmlns:p14="http://schemas.microsoft.com/office/powerpoint/2010/main" val="2033069865"/>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George P</a:t>
            </a:r>
            <a:r>
              <a:rPr lang="en-GB" sz="3046" dirty="0">
                <a:latin typeface="Angsana New" panose="02020603050405020304" pitchFamily="18" charset="-34"/>
                <a:cs typeface="Angsana New" panose="02020603050405020304" pitchFamily="18" charset="-34"/>
              </a:rPr>
              <a:t>ólya</a:t>
            </a:r>
            <a:endParaRPr lang="en-GB" sz="3046" dirty="0">
              <a:latin typeface="Angsana New" panose="02020603050405020304" pitchFamily="18" charset="-34"/>
            </a:endParaRPr>
          </a:p>
        </p:txBody>
      </p:sp>
      <p:sp>
        <p:nvSpPr>
          <p:cNvPr id="2" name="Rectangle 1"/>
          <p:cNvSpPr/>
          <p:nvPr/>
        </p:nvSpPr>
        <p:spPr>
          <a:xfrm>
            <a:off x="506597" y="1239029"/>
            <a:ext cx="7740438" cy="1733039"/>
          </a:xfrm>
          <a:prstGeom prst="rect">
            <a:avLst/>
          </a:prstGeom>
        </p:spPr>
        <p:txBody>
          <a:bodyPr wrap="square">
            <a:spAutoFit/>
          </a:bodyPr>
          <a:lstStyle/>
          <a:p>
            <a:pPr algn="ctr"/>
            <a:r>
              <a:rPr lang="en-GB" sz="5331" dirty="0">
                <a:latin typeface="Angsana New" panose="02020603050405020304" pitchFamily="18" charset="-34"/>
              </a:rPr>
              <a:t>John von Neumann was the only student I was ever afraid of.</a:t>
            </a:r>
          </a:p>
        </p:txBody>
      </p:sp>
    </p:spTree>
    <p:extLst>
      <p:ext uri="{BB962C8B-B14F-4D97-AF65-F5344CB8AC3E}">
        <p14:creationId xmlns:p14="http://schemas.microsoft.com/office/powerpoint/2010/main" val="1983305184"/>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George P</a:t>
            </a:r>
            <a:r>
              <a:rPr lang="en-GB" sz="3046" dirty="0">
                <a:latin typeface="Angsana New" panose="02020603050405020304" pitchFamily="18" charset="-34"/>
                <a:cs typeface="Angsana New" panose="02020603050405020304" pitchFamily="18" charset="-34"/>
              </a:rPr>
              <a:t>ólya</a:t>
            </a:r>
            <a:endParaRPr lang="en-GB" sz="3046" dirty="0">
              <a:latin typeface="Angsana New" panose="02020603050405020304" pitchFamily="18" charset="-34"/>
            </a:endParaRPr>
          </a:p>
        </p:txBody>
      </p:sp>
      <p:sp>
        <p:nvSpPr>
          <p:cNvPr id="4" name="Rectangle 3"/>
          <p:cNvSpPr/>
          <p:nvPr/>
        </p:nvSpPr>
        <p:spPr>
          <a:xfrm>
            <a:off x="334756" y="886521"/>
            <a:ext cx="7815148" cy="2202141"/>
          </a:xfrm>
          <a:prstGeom prst="rect">
            <a:avLst/>
          </a:prstGeom>
        </p:spPr>
        <p:txBody>
          <a:bodyPr wrap="square">
            <a:spAutoFit/>
          </a:bodyPr>
          <a:lstStyle/>
          <a:p>
            <a:pPr algn="ctr"/>
            <a:r>
              <a:rPr lang="en-GB" sz="2285" dirty="0">
                <a:solidFill>
                  <a:srgbClr val="000000"/>
                </a:solidFill>
                <a:latin typeface="Angsana New" panose="02020603050405020304" pitchFamily="18" charset="-34"/>
              </a:rPr>
              <a:t>A mathematician who can only generalise is like a monkey who can only climb up a tree, </a:t>
            </a:r>
          </a:p>
          <a:p>
            <a:pPr algn="ctr"/>
            <a:r>
              <a:rPr lang="en-GB" sz="2285" dirty="0">
                <a:solidFill>
                  <a:srgbClr val="000000"/>
                </a:solidFill>
                <a:latin typeface="Angsana New" panose="02020603050405020304" pitchFamily="18" charset="-34"/>
              </a:rPr>
              <a:t>and a mathematician who can only specialise is like a monkey who can only climb down a tree. </a:t>
            </a:r>
          </a:p>
          <a:p>
            <a:pPr algn="ctr"/>
            <a:r>
              <a:rPr lang="en-GB" sz="2285" dirty="0">
                <a:solidFill>
                  <a:srgbClr val="000000"/>
                </a:solidFill>
                <a:latin typeface="Angsana New" panose="02020603050405020304" pitchFamily="18" charset="-34"/>
              </a:rPr>
              <a:t>In fact neither the up monkey nor the down monkey is a viable creature. </a:t>
            </a:r>
          </a:p>
          <a:p>
            <a:pPr algn="ctr"/>
            <a:r>
              <a:rPr lang="en-GB" sz="2285" dirty="0">
                <a:solidFill>
                  <a:srgbClr val="000000"/>
                </a:solidFill>
                <a:latin typeface="Angsana New" panose="02020603050405020304" pitchFamily="18" charset="-34"/>
              </a:rPr>
              <a:t>A real monkey must find food and escape his enemies </a:t>
            </a:r>
          </a:p>
          <a:p>
            <a:pPr algn="ctr"/>
            <a:r>
              <a:rPr lang="en-GB" sz="2285" dirty="0">
                <a:solidFill>
                  <a:srgbClr val="000000"/>
                </a:solidFill>
                <a:latin typeface="Angsana New" panose="02020603050405020304" pitchFamily="18" charset="-34"/>
              </a:rPr>
              <a:t>and so must be able to incessantly climb up and down. </a:t>
            </a:r>
          </a:p>
          <a:p>
            <a:pPr algn="ctr"/>
            <a:r>
              <a:rPr lang="en-GB" sz="2285" dirty="0">
                <a:solidFill>
                  <a:srgbClr val="000000"/>
                </a:solidFill>
                <a:latin typeface="Angsana New" panose="02020603050405020304" pitchFamily="18" charset="-34"/>
              </a:rPr>
              <a:t>A real mathematician must be able to generalise and specialise.</a:t>
            </a:r>
            <a:endParaRPr lang="en-GB" sz="2285" dirty="0">
              <a:latin typeface="Angsana New" panose="02020603050405020304" pitchFamily="18" charset="-34"/>
            </a:endParaRPr>
          </a:p>
        </p:txBody>
      </p:sp>
    </p:spTree>
    <p:extLst>
      <p:ext uri="{BB962C8B-B14F-4D97-AF65-F5344CB8AC3E}">
        <p14:creationId xmlns:p14="http://schemas.microsoft.com/office/powerpoint/2010/main" val="229649481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George P</a:t>
            </a:r>
            <a:r>
              <a:rPr lang="en-GB" sz="3046" dirty="0">
                <a:latin typeface="Angsana New" panose="02020603050405020304" pitchFamily="18" charset="-34"/>
                <a:cs typeface="Angsana New" panose="02020603050405020304" pitchFamily="18" charset="-34"/>
              </a:rPr>
              <a:t>ólya</a:t>
            </a:r>
            <a:endParaRPr lang="en-GB" sz="3046" dirty="0">
              <a:latin typeface="Angsana New" panose="02020603050405020304" pitchFamily="18" charset="-34"/>
            </a:endParaRPr>
          </a:p>
        </p:txBody>
      </p:sp>
      <p:sp>
        <p:nvSpPr>
          <p:cNvPr id="4" name="Rectangle 3"/>
          <p:cNvSpPr/>
          <p:nvPr/>
        </p:nvSpPr>
        <p:spPr>
          <a:xfrm>
            <a:off x="641087" y="1600711"/>
            <a:ext cx="7493878" cy="1264320"/>
          </a:xfrm>
          <a:prstGeom prst="rect">
            <a:avLst/>
          </a:prstGeom>
        </p:spPr>
        <p:txBody>
          <a:bodyPr wrap="square">
            <a:spAutoFit/>
          </a:bodyPr>
          <a:lstStyle/>
          <a:p>
            <a:pPr algn="ctr"/>
            <a:r>
              <a:rPr lang="en-GB" sz="3808" dirty="0">
                <a:latin typeface="Angsana New" panose="02020603050405020304" pitchFamily="18" charset="-34"/>
              </a:rPr>
              <a:t>If there is a problem you can't solve, then there is an easier problem you can solve: find it.</a:t>
            </a:r>
          </a:p>
        </p:txBody>
      </p:sp>
    </p:spTree>
    <p:extLst>
      <p:ext uri="{BB962C8B-B14F-4D97-AF65-F5344CB8AC3E}">
        <p14:creationId xmlns:p14="http://schemas.microsoft.com/office/powerpoint/2010/main" val="323776460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George P</a:t>
            </a:r>
            <a:r>
              <a:rPr lang="en-GB" sz="3046" dirty="0">
                <a:latin typeface="Angsana New" panose="02020603050405020304" pitchFamily="18" charset="-34"/>
                <a:cs typeface="Angsana New" panose="02020603050405020304" pitchFamily="18" charset="-34"/>
              </a:rPr>
              <a:t>ólya</a:t>
            </a:r>
            <a:endParaRPr lang="en-GB" sz="3046" dirty="0">
              <a:latin typeface="Angsana New" panose="02020603050405020304" pitchFamily="18" charset="-34"/>
            </a:endParaRPr>
          </a:p>
        </p:txBody>
      </p:sp>
      <p:sp>
        <p:nvSpPr>
          <p:cNvPr id="2" name="Rectangle 1"/>
          <p:cNvSpPr/>
          <p:nvPr/>
        </p:nvSpPr>
        <p:spPr>
          <a:xfrm>
            <a:off x="566370" y="730970"/>
            <a:ext cx="7680665" cy="2553391"/>
          </a:xfrm>
          <a:prstGeom prst="rect">
            <a:avLst/>
          </a:prstGeom>
        </p:spPr>
        <p:txBody>
          <a:bodyPr wrap="square">
            <a:spAutoFit/>
          </a:bodyPr>
          <a:lstStyle/>
          <a:p>
            <a:pPr algn="ctr"/>
            <a:r>
              <a:rPr lang="en-GB" sz="5331" dirty="0">
                <a:solidFill>
                  <a:srgbClr val="000000"/>
                </a:solidFill>
                <a:latin typeface="Angsana New" panose="02020603050405020304" pitchFamily="18" charset="-34"/>
              </a:rPr>
              <a:t>Look around when you have got your first mushroom or made your first discovery: they grow in clusters.</a:t>
            </a:r>
            <a:endParaRPr lang="en-GB" sz="5331" dirty="0">
              <a:latin typeface="Angsana New" panose="02020603050405020304" pitchFamily="18" charset="-34"/>
            </a:endParaRPr>
          </a:p>
        </p:txBody>
      </p:sp>
    </p:spTree>
    <p:extLst>
      <p:ext uri="{BB962C8B-B14F-4D97-AF65-F5344CB8AC3E}">
        <p14:creationId xmlns:p14="http://schemas.microsoft.com/office/powerpoint/2010/main" val="1698041044"/>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Pythagoras</a:t>
            </a:r>
          </a:p>
        </p:txBody>
      </p:sp>
      <p:sp>
        <p:nvSpPr>
          <p:cNvPr id="4" name="Rectangle 3"/>
          <p:cNvSpPr/>
          <p:nvPr/>
        </p:nvSpPr>
        <p:spPr>
          <a:xfrm>
            <a:off x="1758286" y="1673838"/>
            <a:ext cx="5420074" cy="971163"/>
          </a:xfrm>
          <a:prstGeom prst="rect">
            <a:avLst/>
          </a:prstGeom>
        </p:spPr>
        <p:txBody>
          <a:bodyPr wrap="none">
            <a:spAutoFit/>
          </a:bodyPr>
          <a:lstStyle/>
          <a:p>
            <a:r>
              <a:rPr lang="en-GB" sz="5711" dirty="0">
                <a:solidFill>
                  <a:srgbClr val="000000"/>
                </a:solidFill>
                <a:latin typeface="Angsana New" panose="02020603050405020304" pitchFamily="18" charset="-34"/>
              </a:rPr>
              <a:t>Number rules the universe.</a:t>
            </a:r>
            <a:endParaRPr lang="en-GB" sz="5711" dirty="0">
              <a:latin typeface="Angsana New" panose="02020603050405020304" pitchFamily="18" charset="-34"/>
            </a:endParaRPr>
          </a:p>
        </p:txBody>
      </p:sp>
    </p:spTree>
    <p:extLst>
      <p:ext uri="{BB962C8B-B14F-4D97-AF65-F5344CB8AC3E}">
        <p14:creationId xmlns:p14="http://schemas.microsoft.com/office/powerpoint/2010/main" val="2889371763"/>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Pythagoras</a:t>
            </a:r>
          </a:p>
        </p:txBody>
      </p:sp>
      <p:sp>
        <p:nvSpPr>
          <p:cNvPr id="2" name="Rectangle 1"/>
          <p:cNvSpPr/>
          <p:nvPr/>
        </p:nvSpPr>
        <p:spPr>
          <a:xfrm>
            <a:off x="1208909" y="1091060"/>
            <a:ext cx="6434774" cy="1967590"/>
          </a:xfrm>
          <a:prstGeom prst="rect">
            <a:avLst/>
          </a:prstGeom>
        </p:spPr>
        <p:txBody>
          <a:bodyPr wrap="square">
            <a:spAutoFit/>
          </a:bodyPr>
          <a:lstStyle/>
          <a:p>
            <a:pPr algn="ctr"/>
            <a:r>
              <a:rPr lang="en-GB" sz="6093" dirty="0">
                <a:solidFill>
                  <a:srgbClr val="000000"/>
                </a:solidFill>
                <a:latin typeface="Angsana New" panose="02020603050405020304" pitchFamily="18" charset="-34"/>
              </a:rPr>
              <a:t>Geometry is knowledge of the eternally existent.</a:t>
            </a:r>
            <a:endParaRPr lang="en-GB" sz="6093" dirty="0">
              <a:latin typeface="Angsana New" panose="02020603050405020304" pitchFamily="18" charset="-34"/>
            </a:endParaRPr>
          </a:p>
        </p:txBody>
      </p:sp>
    </p:spTree>
    <p:extLst>
      <p:ext uri="{BB962C8B-B14F-4D97-AF65-F5344CB8AC3E}">
        <p14:creationId xmlns:p14="http://schemas.microsoft.com/office/powerpoint/2010/main" val="2340953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75797" y="3944566"/>
            <a:ext cx="3395379" cy="561051"/>
          </a:xfrm>
          <a:prstGeom prst="rect">
            <a:avLst/>
          </a:prstGeom>
          <a:noFill/>
        </p:spPr>
        <p:txBody>
          <a:bodyPr wrap="square" rtlCol="0">
            <a:spAutoFit/>
          </a:bodyPr>
          <a:lstStyle/>
          <a:p>
            <a:r>
              <a:rPr lang="en-GB" sz="3046" dirty="0">
                <a:latin typeface="Angsana New" panose="02020603050405020304" pitchFamily="18" charset="-34"/>
              </a:rPr>
              <a:t>Emil Artin</a:t>
            </a:r>
          </a:p>
        </p:txBody>
      </p:sp>
      <p:sp>
        <p:nvSpPr>
          <p:cNvPr id="5" name="Rectangle 4"/>
          <p:cNvSpPr/>
          <p:nvPr/>
        </p:nvSpPr>
        <p:spPr>
          <a:xfrm>
            <a:off x="1066951" y="330000"/>
            <a:ext cx="6681045" cy="3608295"/>
          </a:xfrm>
          <a:prstGeom prst="rect">
            <a:avLst/>
          </a:prstGeom>
        </p:spPr>
        <p:txBody>
          <a:bodyPr wrap="square">
            <a:spAutoFit/>
          </a:bodyPr>
          <a:lstStyle/>
          <a:p>
            <a:pPr algn="ctr"/>
            <a:r>
              <a:rPr lang="en-GB" sz="3808" dirty="0">
                <a:solidFill>
                  <a:srgbClr val="000000"/>
                </a:solidFill>
                <a:latin typeface="Angsana New" panose="02020603050405020304" pitchFamily="18" charset="-34"/>
              </a:rPr>
              <a:t>This skipping is another important point. </a:t>
            </a:r>
          </a:p>
          <a:p>
            <a:pPr algn="ctr"/>
            <a:r>
              <a:rPr lang="en-GB" sz="3808" dirty="0">
                <a:solidFill>
                  <a:srgbClr val="000000"/>
                </a:solidFill>
                <a:latin typeface="Angsana New" panose="02020603050405020304" pitchFamily="18" charset="-34"/>
              </a:rPr>
              <a:t>It should be done whenever a proof seems too hard or whenever a theorem or a whole paragraph does not appeal to the reader. </a:t>
            </a:r>
          </a:p>
          <a:p>
            <a:pPr algn="ctr"/>
            <a:r>
              <a:rPr lang="en-GB" sz="3808" dirty="0">
                <a:solidFill>
                  <a:srgbClr val="000000"/>
                </a:solidFill>
                <a:latin typeface="Angsana New" panose="02020603050405020304" pitchFamily="18" charset="-34"/>
              </a:rPr>
              <a:t>In most cases he will be able to go on and later he may return to the parts which he skipped. </a:t>
            </a:r>
            <a:endParaRPr lang="en-GB" sz="3808" dirty="0">
              <a:latin typeface="Angsana New" panose="02020603050405020304" pitchFamily="18" charset="-34"/>
            </a:endParaRPr>
          </a:p>
        </p:txBody>
      </p:sp>
    </p:spTree>
    <p:extLst>
      <p:ext uri="{BB962C8B-B14F-4D97-AF65-F5344CB8AC3E}">
        <p14:creationId xmlns:p14="http://schemas.microsoft.com/office/powerpoint/2010/main" val="3595735596"/>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Pythagoras</a:t>
            </a:r>
          </a:p>
        </p:txBody>
      </p:sp>
      <p:sp>
        <p:nvSpPr>
          <p:cNvPr id="2" name="Rectangle 1"/>
          <p:cNvSpPr/>
          <p:nvPr/>
        </p:nvSpPr>
        <p:spPr>
          <a:xfrm>
            <a:off x="603722" y="1201672"/>
            <a:ext cx="7710550" cy="1733039"/>
          </a:xfrm>
          <a:prstGeom prst="rect">
            <a:avLst/>
          </a:prstGeom>
        </p:spPr>
        <p:txBody>
          <a:bodyPr wrap="square">
            <a:spAutoFit/>
          </a:bodyPr>
          <a:lstStyle/>
          <a:p>
            <a:pPr algn="ctr"/>
            <a:r>
              <a:rPr lang="en-GB" sz="5331" dirty="0">
                <a:solidFill>
                  <a:srgbClr val="000000"/>
                </a:solidFill>
                <a:latin typeface="Angsana New" panose="02020603050405020304" pitchFamily="18" charset="-34"/>
              </a:rPr>
              <a:t>As soon as laws are necessary for men, they are no longer fit for freedom.</a:t>
            </a:r>
            <a:endParaRPr lang="en-GB" sz="5331" dirty="0">
              <a:latin typeface="Angsana New" panose="02020603050405020304" pitchFamily="18" charset="-34"/>
            </a:endParaRPr>
          </a:p>
        </p:txBody>
      </p:sp>
    </p:spTree>
    <p:extLst>
      <p:ext uri="{BB962C8B-B14F-4D97-AF65-F5344CB8AC3E}">
        <p14:creationId xmlns:p14="http://schemas.microsoft.com/office/powerpoint/2010/main" val="210747698"/>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Adolphe Quetelet</a:t>
            </a:r>
          </a:p>
        </p:txBody>
      </p:sp>
      <p:sp>
        <p:nvSpPr>
          <p:cNvPr id="4" name="Rectangle 3"/>
          <p:cNvSpPr/>
          <p:nvPr/>
        </p:nvSpPr>
        <p:spPr>
          <a:xfrm>
            <a:off x="536479" y="599536"/>
            <a:ext cx="7613420" cy="2729273"/>
          </a:xfrm>
          <a:prstGeom prst="rect">
            <a:avLst/>
          </a:prstGeom>
        </p:spPr>
        <p:txBody>
          <a:bodyPr wrap="square">
            <a:spAutoFit/>
          </a:bodyPr>
          <a:lstStyle/>
          <a:p>
            <a:pPr algn="ctr"/>
            <a:r>
              <a:rPr lang="en-GB" sz="3427" dirty="0">
                <a:solidFill>
                  <a:srgbClr val="000000"/>
                </a:solidFill>
                <a:latin typeface="Angsana New" panose="02020603050405020304" pitchFamily="18" charset="-34"/>
              </a:rPr>
              <a:t>The more progress physical sciences make, the more they tend to enter the domain of mathematics, which is a kind of centre to which they all converge. We may even judge the degree of perfection to which a science has arrived by the facility with which it may be submitted to calculation.</a:t>
            </a:r>
            <a:endParaRPr lang="en-GB" sz="3427" dirty="0">
              <a:latin typeface="Angsana New" panose="02020603050405020304" pitchFamily="18" charset="-34"/>
            </a:endParaRPr>
          </a:p>
        </p:txBody>
      </p:sp>
    </p:spTree>
    <p:extLst>
      <p:ext uri="{BB962C8B-B14F-4D97-AF65-F5344CB8AC3E}">
        <p14:creationId xmlns:p14="http://schemas.microsoft.com/office/powerpoint/2010/main" val="3460978154"/>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Robert Recorde</a:t>
            </a:r>
          </a:p>
        </p:txBody>
      </p:sp>
      <p:sp>
        <p:nvSpPr>
          <p:cNvPr id="4" name="Rectangle 3"/>
          <p:cNvSpPr/>
          <p:nvPr/>
        </p:nvSpPr>
        <p:spPr>
          <a:xfrm>
            <a:off x="499120" y="1373506"/>
            <a:ext cx="7732966" cy="1264320"/>
          </a:xfrm>
          <a:prstGeom prst="rect">
            <a:avLst/>
          </a:prstGeom>
        </p:spPr>
        <p:txBody>
          <a:bodyPr wrap="square">
            <a:spAutoFit/>
          </a:bodyPr>
          <a:lstStyle/>
          <a:p>
            <a:pPr algn="ctr"/>
            <a:r>
              <a:rPr lang="en-GB" sz="3808" dirty="0">
                <a:solidFill>
                  <a:srgbClr val="000000"/>
                </a:solidFill>
                <a:latin typeface="Angsana New" panose="02020603050405020304" pitchFamily="18" charset="-34"/>
              </a:rPr>
              <a:t>Besides the mathematical arts there is no infallible knowledge, except that it be borrowed from them.</a:t>
            </a:r>
            <a:endParaRPr lang="en-GB" sz="3808" dirty="0">
              <a:latin typeface="Angsana New" panose="02020603050405020304" pitchFamily="18" charset="-34"/>
            </a:endParaRPr>
          </a:p>
        </p:txBody>
      </p:sp>
    </p:spTree>
    <p:extLst>
      <p:ext uri="{BB962C8B-B14F-4D97-AF65-F5344CB8AC3E}">
        <p14:creationId xmlns:p14="http://schemas.microsoft.com/office/powerpoint/2010/main" val="4119781871"/>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495278" y="3473947"/>
            <a:ext cx="3586277"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Johann Müller Regiomontanus</a:t>
            </a:r>
          </a:p>
        </p:txBody>
      </p:sp>
      <p:sp>
        <p:nvSpPr>
          <p:cNvPr id="4" name="Rectangle 3"/>
          <p:cNvSpPr/>
          <p:nvPr/>
        </p:nvSpPr>
        <p:spPr>
          <a:xfrm>
            <a:off x="476715" y="795272"/>
            <a:ext cx="7604840" cy="2201885"/>
          </a:xfrm>
          <a:prstGeom prst="rect">
            <a:avLst/>
          </a:prstGeom>
        </p:spPr>
        <p:txBody>
          <a:bodyPr wrap="square">
            <a:spAutoFit/>
          </a:bodyPr>
          <a:lstStyle/>
          <a:p>
            <a:pPr algn="ctr"/>
            <a:r>
              <a:rPr lang="en-GB" sz="3427" dirty="0">
                <a:solidFill>
                  <a:srgbClr val="000000"/>
                </a:solidFill>
                <a:latin typeface="Angsana New" panose="02020603050405020304" pitchFamily="18" charset="-34"/>
              </a:rPr>
              <a:t>You, who wish to study great and wonderful things, who wonder about the movement of the stars, must read these theorems about triangles. Knowing these ideas will open the door to all of astronomy and to certain geometric problems.</a:t>
            </a:r>
            <a:endParaRPr lang="en-GB" sz="3427" dirty="0">
              <a:latin typeface="Angsana New" panose="02020603050405020304" pitchFamily="18" charset="-34"/>
            </a:endParaRPr>
          </a:p>
        </p:txBody>
      </p:sp>
    </p:spTree>
    <p:extLst>
      <p:ext uri="{BB962C8B-B14F-4D97-AF65-F5344CB8AC3E}">
        <p14:creationId xmlns:p14="http://schemas.microsoft.com/office/powerpoint/2010/main" val="85923459"/>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Bernhard Riemann</a:t>
            </a:r>
          </a:p>
        </p:txBody>
      </p:sp>
      <p:sp>
        <p:nvSpPr>
          <p:cNvPr id="4" name="Rectangle 3"/>
          <p:cNvSpPr/>
          <p:nvPr/>
        </p:nvSpPr>
        <p:spPr>
          <a:xfrm>
            <a:off x="543957" y="1164315"/>
            <a:ext cx="7613423" cy="1733039"/>
          </a:xfrm>
          <a:prstGeom prst="rect">
            <a:avLst/>
          </a:prstGeom>
        </p:spPr>
        <p:txBody>
          <a:bodyPr wrap="square">
            <a:spAutoFit/>
          </a:bodyPr>
          <a:lstStyle/>
          <a:p>
            <a:pPr algn="ctr"/>
            <a:r>
              <a:rPr lang="en-GB" sz="5331" dirty="0">
                <a:solidFill>
                  <a:srgbClr val="000000"/>
                </a:solidFill>
                <a:latin typeface="Angsana New" panose="02020603050405020304" pitchFamily="18" charset="-34"/>
              </a:rPr>
              <a:t>If only I had the theorems! Then I should find the proofs easily enough. </a:t>
            </a:r>
            <a:endParaRPr lang="en-GB" sz="5331" dirty="0">
              <a:latin typeface="Angsana New" panose="02020603050405020304" pitchFamily="18" charset="-34"/>
            </a:endParaRPr>
          </a:p>
        </p:txBody>
      </p:sp>
    </p:spTree>
    <p:extLst>
      <p:ext uri="{BB962C8B-B14F-4D97-AF65-F5344CB8AC3E}">
        <p14:creationId xmlns:p14="http://schemas.microsoft.com/office/powerpoint/2010/main" val="1089321983"/>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36062" y="3806123"/>
            <a:ext cx="3395379" cy="561051"/>
          </a:xfrm>
          <a:prstGeom prst="rect">
            <a:avLst/>
          </a:prstGeom>
          <a:noFill/>
        </p:spPr>
        <p:txBody>
          <a:bodyPr wrap="square" rtlCol="0">
            <a:spAutoFit/>
          </a:bodyPr>
          <a:lstStyle/>
          <a:p>
            <a:r>
              <a:rPr lang="en-GB" sz="3046" dirty="0">
                <a:latin typeface="Angsana New" panose="02020603050405020304" pitchFamily="18" charset="-34"/>
              </a:rPr>
              <a:t>Julia Bowman Robinson</a:t>
            </a:r>
          </a:p>
        </p:txBody>
      </p:sp>
      <p:graphicFrame>
        <p:nvGraphicFramePr>
          <p:cNvPr id="4" name="Table 3"/>
          <p:cNvGraphicFramePr>
            <a:graphicFrameLocks noGrp="1"/>
          </p:cNvGraphicFramePr>
          <p:nvPr>
            <p:extLst>
              <p:ext uri="{D42A27DB-BD31-4B8C-83A1-F6EECF244321}">
                <p14:modId xmlns:p14="http://schemas.microsoft.com/office/powerpoint/2010/main" val="1142468193"/>
              </p:ext>
            </p:extLst>
          </p:nvPr>
        </p:nvGraphicFramePr>
        <p:xfrm>
          <a:off x="668333" y="876783"/>
          <a:ext cx="7093362" cy="2611277"/>
        </p:xfrm>
        <a:graphic>
          <a:graphicData uri="http://schemas.openxmlformats.org/drawingml/2006/table">
            <a:tbl>
              <a:tblPr/>
              <a:tblGrid>
                <a:gridCol w="3546681"/>
                <a:gridCol w="3546681"/>
              </a:tblGrid>
              <a:tr h="526256">
                <a:tc>
                  <a:txBody>
                    <a:bodyPr/>
                    <a:lstStyle/>
                    <a:p>
                      <a:pPr algn="r"/>
                      <a:r>
                        <a:rPr lang="en-GB" sz="2300" dirty="0">
                          <a:latin typeface="Angsana New" panose="02020603050405020304" pitchFamily="18" charset="-34"/>
                          <a:cs typeface="Angsana New" panose="02020603050405020304" pitchFamily="18" charset="-34"/>
                        </a:rPr>
                        <a:t>Monday:</a:t>
                      </a:r>
                    </a:p>
                  </a:txBody>
                  <a:tcPr marL="174085" marR="174085" marT="87043" marB="87043" anchor="ctr">
                    <a:lnL>
                      <a:noFill/>
                    </a:lnL>
                    <a:lnR>
                      <a:noFill/>
                    </a:lnR>
                    <a:lnT>
                      <a:noFill/>
                    </a:lnT>
                    <a:lnB>
                      <a:noFill/>
                    </a:lnB>
                  </a:tcPr>
                </a:tc>
                <a:tc>
                  <a:txBody>
                    <a:bodyPr/>
                    <a:lstStyle/>
                    <a:p>
                      <a:r>
                        <a:rPr lang="en-GB" sz="2300" dirty="0">
                          <a:latin typeface="Angsana New" panose="02020603050405020304" pitchFamily="18" charset="-34"/>
                          <a:cs typeface="Angsana New" panose="02020603050405020304" pitchFamily="18" charset="-34"/>
                        </a:rPr>
                        <a:t>Try to prove theorem</a:t>
                      </a:r>
                    </a:p>
                  </a:txBody>
                  <a:tcPr marL="174085" marR="174085" marT="87043" marB="87043" anchor="ctr">
                    <a:lnL>
                      <a:noFill/>
                    </a:lnL>
                    <a:lnR>
                      <a:noFill/>
                    </a:lnR>
                    <a:lnT>
                      <a:noFill/>
                    </a:lnT>
                    <a:lnB>
                      <a:noFill/>
                    </a:lnB>
                  </a:tcPr>
                </a:tc>
              </a:tr>
              <a:tr h="526256">
                <a:tc>
                  <a:txBody>
                    <a:bodyPr/>
                    <a:lstStyle/>
                    <a:p>
                      <a:pPr algn="r"/>
                      <a:r>
                        <a:rPr lang="en-GB" sz="2300" dirty="0">
                          <a:latin typeface="Angsana New" panose="02020603050405020304" pitchFamily="18" charset="-34"/>
                          <a:cs typeface="Angsana New" panose="02020603050405020304" pitchFamily="18" charset="-34"/>
                        </a:rPr>
                        <a:t>Tuesday:</a:t>
                      </a:r>
                    </a:p>
                  </a:txBody>
                  <a:tcPr marL="174085" marR="174085" marT="87043" marB="87043" anchor="ctr">
                    <a:lnL>
                      <a:noFill/>
                    </a:lnL>
                    <a:lnR>
                      <a:noFill/>
                    </a:lnR>
                    <a:lnT>
                      <a:noFill/>
                    </a:lnT>
                    <a:lnB>
                      <a:noFill/>
                    </a:lnB>
                  </a:tcPr>
                </a:tc>
                <a:tc>
                  <a:txBody>
                    <a:bodyPr/>
                    <a:lstStyle/>
                    <a:p>
                      <a:r>
                        <a:rPr lang="en-GB" sz="2300" dirty="0">
                          <a:latin typeface="Angsana New" panose="02020603050405020304" pitchFamily="18" charset="-34"/>
                          <a:cs typeface="Angsana New" panose="02020603050405020304" pitchFamily="18" charset="-34"/>
                        </a:rPr>
                        <a:t>Try to prove theorem</a:t>
                      </a:r>
                    </a:p>
                  </a:txBody>
                  <a:tcPr marL="174085" marR="174085" marT="87043" marB="87043" anchor="ctr">
                    <a:lnL>
                      <a:noFill/>
                    </a:lnL>
                    <a:lnR>
                      <a:noFill/>
                    </a:lnR>
                    <a:lnT>
                      <a:noFill/>
                    </a:lnT>
                    <a:lnB>
                      <a:noFill/>
                    </a:lnB>
                  </a:tcPr>
                </a:tc>
              </a:tr>
              <a:tr h="526256">
                <a:tc>
                  <a:txBody>
                    <a:bodyPr/>
                    <a:lstStyle/>
                    <a:p>
                      <a:pPr algn="r"/>
                      <a:r>
                        <a:rPr lang="en-GB" sz="2300" dirty="0">
                          <a:latin typeface="Angsana New" panose="02020603050405020304" pitchFamily="18" charset="-34"/>
                          <a:cs typeface="Angsana New" panose="02020603050405020304" pitchFamily="18" charset="-34"/>
                        </a:rPr>
                        <a:t>Wednesday:</a:t>
                      </a:r>
                    </a:p>
                  </a:txBody>
                  <a:tcPr marL="174085" marR="174085" marT="87043" marB="87043" anchor="ctr">
                    <a:lnL>
                      <a:noFill/>
                    </a:lnL>
                    <a:lnR>
                      <a:noFill/>
                    </a:lnR>
                    <a:lnT>
                      <a:noFill/>
                    </a:lnT>
                    <a:lnB>
                      <a:noFill/>
                    </a:lnB>
                  </a:tcPr>
                </a:tc>
                <a:tc>
                  <a:txBody>
                    <a:bodyPr/>
                    <a:lstStyle/>
                    <a:p>
                      <a:r>
                        <a:rPr lang="en-GB" sz="2300" dirty="0">
                          <a:latin typeface="Angsana New" panose="02020603050405020304" pitchFamily="18" charset="-34"/>
                          <a:cs typeface="Angsana New" panose="02020603050405020304" pitchFamily="18" charset="-34"/>
                        </a:rPr>
                        <a:t>Try to prove theorem</a:t>
                      </a:r>
                    </a:p>
                  </a:txBody>
                  <a:tcPr marL="174085" marR="174085" marT="87043" marB="87043" anchor="ctr">
                    <a:lnL>
                      <a:noFill/>
                    </a:lnL>
                    <a:lnR>
                      <a:noFill/>
                    </a:lnR>
                    <a:lnT>
                      <a:noFill/>
                    </a:lnT>
                    <a:lnB>
                      <a:noFill/>
                    </a:lnB>
                  </a:tcPr>
                </a:tc>
              </a:tr>
              <a:tr h="526256">
                <a:tc>
                  <a:txBody>
                    <a:bodyPr/>
                    <a:lstStyle/>
                    <a:p>
                      <a:pPr algn="r"/>
                      <a:r>
                        <a:rPr lang="en-GB" sz="2300" dirty="0">
                          <a:latin typeface="Angsana New" panose="02020603050405020304" pitchFamily="18" charset="-34"/>
                          <a:cs typeface="Angsana New" panose="02020603050405020304" pitchFamily="18" charset="-34"/>
                        </a:rPr>
                        <a:t>Thursday:</a:t>
                      </a:r>
                    </a:p>
                  </a:txBody>
                  <a:tcPr marL="174085" marR="174085" marT="87043" marB="87043" anchor="ctr">
                    <a:lnL>
                      <a:noFill/>
                    </a:lnL>
                    <a:lnR>
                      <a:noFill/>
                    </a:lnR>
                    <a:lnT>
                      <a:noFill/>
                    </a:lnT>
                    <a:lnB>
                      <a:noFill/>
                    </a:lnB>
                  </a:tcPr>
                </a:tc>
                <a:tc>
                  <a:txBody>
                    <a:bodyPr/>
                    <a:lstStyle/>
                    <a:p>
                      <a:r>
                        <a:rPr lang="en-GB" sz="2300" dirty="0">
                          <a:latin typeface="Angsana New" panose="02020603050405020304" pitchFamily="18" charset="-34"/>
                          <a:cs typeface="Angsana New" panose="02020603050405020304" pitchFamily="18" charset="-34"/>
                        </a:rPr>
                        <a:t>Try to prove theorem</a:t>
                      </a:r>
                    </a:p>
                  </a:txBody>
                  <a:tcPr marL="174085" marR="174085" marT="87043" marB="87043" anchor="ctr">
                    <a:lnL>
                      <a:noFill/>
                    </a:lnL>
                    <a:lnR>
                      <a:noFill/>
                    </a:lnR>
                    <a:lnT>
                      <a:noFill/>
                    </a:lnT>
                    <a:lnB>
                      <a:noFill/>
                    </a:lnB>
                  </a:tcPr>
                </a:tc>
              </a:tr>
              <a:tr h="526256">
                <a:tc>
                  <a:txBody>
                    <a:bodyPr/>
                    <a:lstStyle/>
                    <a:p>
                      <a:pPr algn="r"/>
                      <a:r>
                        <a:rPr lang="en-GB" sz="2300" dirty="0">
                          <a:latin typeface="Angsana New" panose="02020603050405020304" pitchFamily="18" charset="-34"/>
                          <a:cs typeface="Angsana New" panose="02020603050405020304" pitchFamily="18" charset="-34"/>
                        </a:rPr>
                        <a:t>Friday:</a:t>
                      </a:r>
                    </a:p>
                  </a:txBody>
                  <a:tcPr marL="174085" marR="174085" marT="87043" marB="87043" anchor="ctr">
                    <a:lnL>
                      <a:noFill/>
                    </a:lnL>
                    <a:lnR>
                      <a:noFill/>
                    </a:lnR>
                    <a:lnT>
                      <a:noFill/>
                    </a:lnT>
                    <a:lnB>
                      <a:noFill/>
                    </a:lnB>
                  </a:tcPr>
                </a:tc>
                <a:tc>
                  <a:txBody>
                    <a:bodyPr/>
                    <a:lstStyle/>
                    <a:p>
                      <a:r>
                        <a:rPr lang="en-GB" sz="2300" dirty="0">
                          <a:latin typeface="Angsana New" panose="02020603050405020304" pitchFamily="18" charset="-34"/>
                          <a:cs typeface="Angsana New" panose="02020603050405020304" pitchFamily="18" charset="-34"/>
                        </a:rPr>
                        <a:t>Theorem false</a:t>
                      </a:r>
                    </a:p>
                  </a:txBody>
                  <a:tcPr marL="174085" marR="174085" marT="87043" marB="87043" anchor="ctr">
                    <a:lnL>
                      <a:noFill/>
                    </a:lnL>
                    <a:lnR>
                      <a:noFill/>
                    </a:lnR>
                    <a:lnT>
                      <a:noFill/>
                    </a:lnT>
                    <a:lnB>
                      <a:noFill/>
                    </a:lnB>
                  </a:tcPr>
                </a:tc>
              </a:tr>
            </a:tbl>
          </a:graphicData>
        </a:graphic>
      </p:graphicFrame>
      <p:sp>
        <p:nvSpPr>
          <p:cNvPr id="5" name="Rectangle 4"/>
          <p:cNvSpPr/>
          <p:nvPr/>
        </p:nvSpPr>
        <p:spPr>
          <a:xfrm>
            <a:off x="476306" y="393977"/>
            <a:ext cx="3823483" cy="356123"/>
          </a:xfrm>
          <a:prstGeom prst="rect">
            <a:avLst/>
          </a:prstGeom>
        </p:spPr>
        <p:txBody>
          <a:bodyPr wrap="none">
            <a:spAutoFit/>
          </a:bodyPr>
          <a:lstStyle/>
          <a:p>
            <a:r>
              <a:rPr lang="en-GB" sz="1714" dirty="0">
                <a:solidFill>
                  <a:srgbClr val="000000"/>
                </a:solidFill>
                <a:latin typeface="Angsana New" panose="02020603050405020304" pitchFamily="18" charset="-34"/>
              </a:rPr>
              <a:t>Julia Robinson's Job Description [a tribute by Elizabeth Scott]:</a:t>
            </a:r>
            <a:endParaRPr lang="en-GB" sz="1714" dirty="0">
              <a:latin typeface="Angsana New" panose="02020603050405020304" pitchFamily="18" charset="-34"/>
            </a:endParaRPr>
          </a:p>
        </p:txBody>
      </p:sp>
    </p:spTree>
    <p:extLst>
      <p:ext uri="{BB962C8B-B14F-4D97-AF65-F5344CB8AC3E}">
        <p14:creationId xmlns:p14="http://schemas.microsoft.com/office/powerpoint/2010/main" val="4130417874"/>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Bertrand Russell</a:t>
            </a:r>
          </a:p>
        </p:txBody>
      </p:sp>
      <p:sp>
        <p:nvSpPr>
          <p:cNvPr id="4" name="Rectangle 3"/>
          <p:cNvSpPr/>
          <p:nvPr/>
        </p:nvSpPr>
        <p:spPr>
          <a:xfrm>
            <a:off x="521534" y="1678377"/>
            <a:ext cx="7598480" cy="1029769"/>
          </a:xfrm>
          <a:prstGeom prst="rect">
            <a:avLst/>
          </a:prstGeom>
        </p:spPr>
        <p:txBody>
          <a:bodyPr wrap="square">
            <a:spAutoFit/>
          </a:bodyPr>
          <a:lstStyle/>
          <a:p>
            <a:pPr algn="ctr"/>
            <a:r>
              <a:rPr lang="en-GB" sz="3046" dirty="0">
                <a:solidFill>
                  <a:srgbClr val="000000"/>
                </a:solidFill>
                <a:latin typeface="Angsana New" panose="02020603050405020304" pitchFamily="18" charset="-34"/>
              </a:rPr>
              <a:t>Mathematics takes us into the region of absolute necessity, to which not only the actual word, but every possible word, must conform.</a:t>
            </a:r>
            <a:endParaRPr lang="en-GB" sz="3046" dirty="0">
              <a:latin typeface="Angsana New" panose="02020603050405020304" pitchFamily="18" charset="-34"/>
            </a:endParaRPr>
          </a:p>
        </p:txBody>
      </p:sp>
    </p:spTree>
    <p:extLst>
      <p:ext uri="{BB962C8B-B14F-4D97-AF65-F5344CB8AC3E}">
        <p14:creationId xmlns:p14="http://schemas.microsoft.com/office/powerpoint/2010/main" val="1569718091"/>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Bertrand Russell</a:t>
            </a:r>
          </a:p>
        </p:txBody>
      </p:sp>
      <p:sp>
        <p:nvSpPr>
          <p:cNvPr id="2" name="Rectangle 1"/>
          <p:cNvSpPr/>
          <p:nvPr/>
        </p:nvSpPr>
        <p:spPr>
          <a:xfrm>
            <a:off x="207734" y="584022"/>
            <a:ext cx="8223708" cy="2905219"/>
          </a:xfrm>
          <a:prstGeom prst="rect">
            <a:avLst/>
          </a:prstGeom>
        </p:spPr>
        <p:txBody>
          <a:bodyPr wrap="square">
            <a:spAutoFit/>
          </a:bodyPr>
          <a:lstStyle/>
          <a:p>
            <a:pPr algn="ctr"/>
            <a:r>
              <a:rPr lang="en-GB" sz="6093" dirty="0">
                <a:solidFill>
                  <a:srgbClr val="000000"/>
                </a:solidFill>
                <a:latin typeface="Angsana New" panose="02020603050405020304" pitchFamily="18" charset="-34"/>
              </a:rPr>
              <a:t>Although this may seem a paradox, all exact science is dominated by the idea of approximation.</a:t>
            </a:r>
            <a:endParaRPr lang="en-GB" sz="6093" dirty="0">
              <a:latin typeface="Angsana New" panose="02020603050405020304" pitchFamily="18" charset="-34"/>
            </a:endParaRPr>
          </a:p>
        </p:txBody>
      </p:sp>
    </p:spTree>
    <p:extLst>
      <p:ext uri="{BB962C8B-B14F-4D97-AF65-F5344CB8AC3E}">
        <p14:creationId xmlns:p14="http://schemas.microsoft.com/office/powerpoint/2010/main" val="1862232170"/>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Bertrand Russell</a:t>
            </a:r>
          </a:p>
        </p:txBody>
      </p:sp>
      <p:sp>
        <p:nvSpPr>
          <p:cNvPr id="2" name="Rectangle 1"/>
          <p:cNvSpPr/>
          <p:nvPr/>
        </p:nvSpPr>
        <p:spPr>
          <a:xfrm>
            <a:off x="461763" y="1188321"/>
            <a:ext cx="7770322" cy="1733295"/>
          </a:xfrm>
          <a:prstGeom prst="rect">
            <a:avLst/>
          </a:prstGeom>
        </p:spPr>
        <p:txBody>
          <a:bodyPr wrap="square">
            <a:spAutoFit/>
          </a:bodyPr>
          <a:lstStyle/>
          <a:p>
            <a:pPr algn="ctr"/>
            <a:r>
              <a:rPr lang="en-GB" sz="2666" dirty="0">
                <a:solidFill>
                  <a:srgbClr val="000000"/>
                </a:solidFill>
                <a:latin typeface="Angsana New" panose="02020603050405020304" pitchFamily="18" charset="-34"/>
              </a:rPr>
              <a:t>At the age of eleven, I began Euclid, with my brother as my tutor. This was one of the great events of my life, as dazzling as first love. I had not imagined there was anything so delicious in the world. From that moment until I was thirty-eight, mathematics was my chief interest and my chief source of happiness.</a:t>
            </a:r>
            <a:endParaRPr lang="en-GB" sz="2666" dirty="0">
              <a:latin typeface="Angsana New" panose="02020603050405020304" pitchFamily="18" charset="-34"/>
            </a:endParaRPr>
          </a:p>
        </p:txBody>
      </p:sp>
    </p:spTree>
    <p:extLst>
      <p:ext uri="{BB962C8B-B14F-4D97-AF65-F5344CB8AC3E}">
        <p14:creationId xmlns:p14="http://schemas.microsoft.com/office/powerpoint/2010/main" val="1464836091"/>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Bertrand Russell</a:t>
            </a:r>
          </a:p>
        </p:txBody>
      </p:sp>
      <p:sp>
        <p:nvSpPr>
          <p:cNvPr id="2" name="Rectangle 1"/>
          <p:cNvSpPr/>
          <p:nvPr/>
        </p:nvSpPr>
        <p:spPr>
          <a:xfrm>
            <a:off x="536476" y="1259966"/>
            <a:ext cx="7725494" cy="1674497"/>
          </a:xfrm>
          <a:prstGeom prst="rect">
            <a:avLst/>
          </a:prstGeom>
        </p:spPr>
        <p:txBody>
          <a:bodyPr wrap="square">
            <a:spAutoFit/>
          </a:bodyPr>
          <a:lstStyle/>
          <a:p>
            <a:pPr algn="ctr"/>
            <a:r>
              <a:rPr lang="en-GB" sz="3427" dirty="0">
                <a:solidFill>
                  <a:srgbClr val="000000"/>
                </a:solidFill>
                <a:latin typeface="Angsana New" panose="02020603050405020304" pitchFamily="18" charset="-34"/>
              </a:rPr>
              <a:t>At first it seems obvious, but the more you think about it the stranger the deductions from this axiom seem to become; in the end you cease to understand what is meant by it.</a:t>
            </a:r>
            <a:endParaRPr lang="en-GB" sz="3427" dirty="0">
              <a:latin typeface="Angsana New" panose="02020603050405020304" pitchFamily="18" charset="-34"/>
            </a:endParaRPr>
          </a:p>
        </p:txBody>
      </p:sp>
    </p:spTree>
    <p:extLst>
      <p:ext uri="{BB962C8B-B14F-4D97-AF65-F5344CB8AC3E}">
        <p14:creationId xmlns:p14="http://schemas.microsoft.com/office/powerpoint/2010/main" val="3083788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47051" y="3806205"/>
            <a:ext cx="3395379" cy="561051"/>
          </a:xfrm>
          <a:prstGeom prst="rect">
            <a:avLst/>
          </a:prstGeom>
          <a:noFill/>
        </p:spPr>
        <p:txBody>
          <a:bodyPr wrap="square" rtlCol="0">
            <a:spAutoFit/>
          </a:bodyPr>
          <a:lstStyle/>
          <a:p>
            <a:r>
              <a:rPr lang="en-GB" sz="3046" dirty="0">
                <a:latin typeface="Angsana New" panose="02020603050405020304" pitchFamily="18" charset="-34"/>
              </a:rPr>
              <a:t>Ibn Sina / Avicenna</a:t>
            </a:r>
          </a:p>
        </p:txBody>
      </p:sp>
      <p:sp>
        <p:nvSpPr>
          <p:cNvPr id="2" name="Rectangle 1"/>
          <p:cNvSpPr/>
          <p:nvPr/>
        </p:nvSpPr>
        <p:spPr>
          <a:xfrm>
            <a:off x="207734" y="1485586"/>
            <a:ext cx="8223708" cy="1733039"/>
          </a:xfrm>
          <a:prstGeom prst="rect">
            <a:avLst/>
          </a:prstGeom>
        </p:spPr>
        <p:txBody>
          <a:bodyPr wrap="square">
            <a:spAutoFit/>
          </a:bodyPr>
          <a:lstStyle/>
          <a:p>
            <a:pPr algn="ctr"/>
            <a:r>
              <a:rPr lang="en-GB" sz="5331" dirty="0">
                <a:solidFill>
                  <a:srgbClr val="000000"/>
                </a:solidFill>
                <a:latin typeface="Angsana New" panose="02020603050405020304" pitchFamily="18" charset="-34"/>
              </a:rPr>
              <a:t>Is it the fault of wine if a fool drinks it </a:t>
            </a:r>
          </a:p>
          <a:p>
            <a:pPr algn="ctr"/>
            <a:r>
              <a:rPr lang="en-GB" sz="5331" dirty="0">
                <a:solidFill>
                  <a:srgbClr val="000000"/>
                </a:solidFill>
                <a:latin typeface="Angsana New" panose="02020603050405020304" pitchFamily="18" charset="-34"/>
              </a:rPr>
              <a:t>and goes stumbling into darkness?</a:t>
            </a:r>
            <a:endParaRPr lang="en-GB" sz="5331" dirty="0">
              <a:latin typeface="Angsana New" panose="02020603050405020304" pitchFamily="18" charset="-34"/>
            </a:endParaRPr>
          </a:p>
        </p:txBody>
      </p:sp>
    </p:spTree>
    <p:extLst>
      <p:ext uri="{BB962C8B-B14F-4D97-AF65-F5344CB8AC3E}">
        <p14:creationId xmlns:p14="http://schemas.microsoft.com/office/powerpoint/2010/main" val="1978918571"/>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Bertrand Russell</a:t>
            </a:r>
          </a:p>
        </p:txBody>
      </p:sp>
      <p:sp>
        <p:nvSpPr>
          <p:cNvPr id="2" name="Rectangle 1"/>
          <p:cNvSpPr/>
          <p:nvPr/>
        </p:nvSpPr>
        <p:spPr>
          <a:xfrm>
            <a:off x="499128" y="1147901"/>
            <a:ext cx="7815151" cy="1850315"/>
          </a:xfrm>
          <a:prstGeom prst="rect">
            <a:avLst/>
          </a:prstGeom>
        </p:spPr>
        <p:txBody>
          <a:bodyPr wrap="square">
            <a:spAutoFit/>
          </a:bodyPr>
          <a:lstStyle/>
          <a:p>
            <a:pPr algn="ctr"/>
            <a:r>
              <a:rPr lang="en-GB" sz="3808" dirty="0">
                <a:solidFill>
                  <a:srgbClr val="000000"/>
                </a:solidFill>
                <a:latin typeface="Angsana New" panose="02020603050405020304" pitchFamily="18" charset="-34"/>
              </a:rPr>
              <a:t>Calculus required continuity, and continuity was supposed to require the infinitely little; but nobody could discover what the infinitely little might be.</a:t>
            </a:r>
            <a:endParaRPr lang="en-GB" sz="3808" dirty="0">
              <a:latin typeface="Angsana New" panose="02020603050405020304" pitchFamily="18" charset="-34"/>
            </a:endParaRPr>
          </a:p>
        </p:txBody>
      </p:sp>
    </p:spTree>
    <p:extLst>
      <p:ext uri="{BB962C8B-B14F-4D97-AF65-F5344CB8AC3E}">
        <p14:creationId xmlns:p14="http://schemas.microsoft.com/office/powerpoint/2010/main" val="422703559"/>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Bertrand Russell</a:t>
            </a:r>
          </a:p>
        </p:txBody>
      </p:sp>
      <p:sp>
        <p:nvSpPr>
          <p:cNvPr id="2" name="Rectangle 1"/>
          <p:cNvSpPr/>
          <p:nvPr/>
        </p:nvSpPr>
        <p:spPr>
          <a:xfrm>
            <a:off x="521533" y="1020889"/>
            <a:ext cx="7740436" cy="2201757"/>
          </a:xfrm>
          <a:prstGeom prst="rect">
            <a:avLst/>
          </a:prstGeom>
        </p:spPr>
        <p:txBody>
          <a:bodyPr wrap="square">
            <a:spAutoFit/>
          </a:bodyPr>
          <a:lstStyle/>
          <a:p>
            <a:pPr algn="ctr"/>
            <a:r>
              <a:rPr lang="en-GB" sz="4569" dirty="0">
                <a:solidFill>
                  <a:srgbClr val="000000"/>
                </a:solidFill>
                <a:latin typeface="Angsana New" panose="02020603050405020304" pitchFamily="18" charset="-34"/>
              </a:rPr>
              <a:t>The method of "postulating" what we want has many advantages; they are the same as the advantages of theft over honest toil.</a:t>
            </a:r>
            <a:endParaRPr lang="en-GB" sz="4569" dirty="0">
              <a:latin typeface="Angsana New" panose="02020603050405020304" pitchFamily="18" charset="-34"/>
            </a:endParaRPr>
          </a:p>
        </p:txBody>
      </p:sp>
    </p:spTree>
    <p:extLst>
      <p:ext uri="{BB962C8B-B14F-4D97-AF65-F5344CB8AC3E}">
        <p14:creationId xmlns:p14="http://schemas.microsoft.com/office/powerpoint/2010/main" val="4168082933"/>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Bertrand Russell</a:t>
            </a:r>
          </a:p>
        </p:txBody>
      </p:sp>
      <p:sp>
        <p:nvSpPr>
          <p:cNvPr id="2" name="Rectangle 1"/>
          <p:cNvSpPr/>
          <p:nvPr/>
        </p:nvSpPr>
        <p:spPr>
          <a:xfrm>
            <a:off x="506599" y="1155364"/>
            <a:ext cx="7725493" cy="1674497"/>
          </a:xfrm>
          <a:prstGeom prst="rect">
            <a:avLst/>
          </a:prstGeom>
        </p:spPr>
        <p:txBody>
          <a:bodyPr wrap="square">
            <a:spAutoFit/>
          </a:bodyPr>
          <a:lstStyle/>
          <a:p>
            <a:pPr algn="ctr"/>
            <a:r>
              <a:rPr lang="en-GB" sz="3427" dirty="0">
                <a:solidFill>
                  <a:srgbClr val="000000"/>
                </a:solidFill>
                <a:latin typeface="Angsana New" panose="02020603050405020304" pitchFamily="18" charset="-34"/>
              </a:rPr>
              <a:t>Aristotle maintained that women have fewer teeth than men; although he was twice married, it never occurred to him to verify this statement by examining his wives' mouths.</a:t>
            </a:r>
            <a:endParaRPr lang="en-GB" sz="3427" dirty="0">
              <a:latin typeface="Angsana New" panose="02020603050405020304" pitchFamily="18" charset="-34"/>
            </a:endParaRPr>
          </a:p>
        </p:txBody>
      </p:sp>
    </p:spTree>
    <p:extLst>
      <p:ext uri="{BB962C8B-B14F-4D97-AF65-F5344CB8AC3E}">
        <p14:creationId xmlns:p14="http://schemas.microsoft.com/office/powerpoint/2010/main" val="2109324308"/>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Bertrand Russell</a:t>
            </a:r>
          </a:p>
        </p:txBody>
      </p:sp>
      <p:sp>
        <p:nvSpPr>
          <p:cNvPr id="4" name="Rectangle 3"/>
          <p:cNvSpPr/>
          <p:nvPr/>
        </p:nvSpPr>
        <p:spPr>
          <a:xfrm>
            <a:off x="529015" y="847573"/>
            <a:ext cx="7732963" cy="2201885"/>
          </a:xfrm>
          <a:prstGeom prst="rect">
            <a:avLst/>
          </a:prstGeom>
        </p:spPr>
        <p:txBody>
          <a:bodyPr wrap="square">
            <a:spAutoFit/>
          </a:bodyPr>
          <a:lstStyle/>
          <a:p>
            <a:pPr algn="ctr"/>
            <a:r>
              <a:rPr lang="en-GB" sz="3427" dirty="0">
                <a:solidFill>
                  <a:srgbClr val="000000"/>
                </a:solidFill>
                <a:latin typeface="Angsana New" panose="02020603050405020304" pitchFamily="18" charset="-34"/>
              </a:rPr>
              <a:t>Work is of two kinds: first, altering the position of matter at or near the earth's surface relatively to other such matter; second, telling other people to do so. The first kind is unpleasant and ill paid; the second is pleasant and highly paid.</a:t>
            </a:r>
            <a:endParaRPr lang="en-GB" sz="3427" dirty="0">
              <a:latin typeface="Angsana New" panose="02020603050405020304" pitchFamily="18" charset="-34"/>
            </a:endParaRPr>
          </a:p>
        </p:txBody>
      </p:sp>
    </p:spTree>
    <p:extLst>
      <p:ext uri="{BB962C8B-B14F-4D97-AF65-F5344CB8AC3E}">
        <p14:creationId xmlns:p14="http://schemas.microsoft.com/office/powerpoint/2010/main" val="52282180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Bertrand Russell</a:t>
            </a:r>
          </a:p>
        </p:txBody>
      </p:sp>
      <p:sp>
        <p:nvSpPr>
          <p:cNvPr id="2" name="Rectangle 1"/>
          <p:cNvSpPr/>
          <p:nvPr/>
        </p:nvSpPr>
        <p:spPr>
          <a:xfrm>
            <a:off x="424411" y="584022"/>
            <a:ext cx="7740438" cy="2905219"/>
          </a:xfrm>
          <a:prstGeom prst="rect">
            <a:avLst/>
          </a:prstGeom>
        </p:spPr>
        <p:txBody>
          <a:bodyPr wrap="square">
            <a:spAutoFit/>
          </a:bodyPr>
          <a:lstStyle/>
          <a:p>
            <a:pPr algn="ctr"/>
            <a:r>
              <a:rPr lang="en-GB" sz="6093" dirty="0">
                <a:solidFill>
                  <a:srgbClr val="000000"/>
                </a:solidFill>
                <a:latin typeface="Angsana New" panose="02020603050405020304" pitchFamily="18" charset="-34"/>
              </a:rPr>
              <a:t>The desire to understand the world and the desire to reform it are the two great engines of progress.</a:t>
            </a:r>
            <a:endParaRPr lang="en-GB" sz="6093" dirty="0">
              <a:latin typeface="Angsana New" panose="02020603050405020304" pitchFamily="18" charset="-34"/>
            </a:endParaRPr>
          </a:p>
        </p:txBody>
      </p:sp>
    </p:spTree>
    <p:extLst>
      <p:ext uri="{BB962C8B-B14F-4D97-AF65-F5344CB8AC3E}">
        <p14:creationId xmlns:p14="http://schemas.microsoft.com/office/powerpoint/2010/main" val="1624299002"/>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Bertrand Russell</a:t>
            </a:r>
          </a:p>
        </p:txBody>
      </p:sp>
      <p:sp>
        <p:nvSpPr>
          <p:cNvPr id="2" name="Rectangle 1"/>
          <p:cNvSpPr/>
          <p:nvPr/>
        </p:nvSpPr>
        <p:spPr>
          <a:xfrm>
            <a:off x="536485" y="701221"/>
            <a:ext cx="7665720" cy="2787879"/>
          </a:xfrm>
          <a:prstGeom prst="rect">
            <a:avLst/>
          </a:prstGeom>
        </p:spPr>
        <p:txBody>
          <a:bodyPr wrap="square">
            <a:spAutoFit/>
          </a:bodyPr>
          <a:lstStyle/>
          <a:p>
            <a:pPr algn="ctr"/>
            <a:r>
              <a:rPr lang="en-GB" sz="3808" dirty="0">
                <a:solidFill>
                  <a:srgbClr val="000000"/>
                </a:solidFill>
                <a:latin typeface="Angsana New" panose="02020603050405020304" pitchFamily="18" charset="-34"/>
              </a:rPr>
              <a:t>[Upon hearing an explanation of the theory of relativity:]</a:t>
            </a:r>
            <a:r>
              <a:rPr lang="en-GB" sz="3808" dirty="0">
                <a:latin typeface="Angsana New" panose="02020603050405020304" pitchFamily="18" charset="-34"/>
              </a:rPr>
              <a:t/>
            </a:r>
            <a:br>
              <a:rPr lang="en-GB" sz="3808" dirty="0">
                <a:latin typeface="Angsana New" panose="02020603050405020304" pitchFamily="18" charset="-34"/>
              </a:rPr>
            </a:br>
            <a:r>
              <a:rPr lang="en-GB" sz="6854" dirty="0">
                <a:solidFill>
                  <a:srgbClr val="000000"/>
                </a:solidFill>
                <a:latin typeface="Angsana New" panose="02020603050405020304" pitchFamily="18" charset="-34"/>
              </a:rPr>
              <a:t>To think I have spent my life on absolute muck.</a:t>
            </a:r>
            <a:endParaRPr lang="en-GB" sz="6854" dirty="0">
              <a:latin typeface="Angsana New" panose="02020603050405020304" pitchFamily="18" charset="-34"/>
            </a:endParaRPr>
          </a:p>
        </p:txBody>
      </p:sp>
    </p:spTree>
    <p:extLst>
      <p:ext uri="{BB962C8B-B14F-4D97-AF65-F5344CB8AC3E}">
        <p14:creationId xmlns:p14="http://schemas.microsoft.com/office/powerpoint/2010/main" val="3578011625"/>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Bertrand Russell</a:t>
            </a:r>
          </a:p>
        </p:txBody>
      </p:sp>
      <p:sp>
        <p:nvSpPr>
          <p:cNvPr id="4" name="Rectangle 3"/>
          <p:cNvSpPr/>
          <p:nvPr/>
        </p:nvSpPr>
        <p:spPr>
          <a:xfrm>
            <a:off x="476706" y="968587"/>
            <a:ext cx="7680664" cy="1850315"/>
          </a:xfrm>
          <a:prstGeom prst="rect">
            <a:avLst/>
          </a:prstGeom>
        </p:spPr>
        <p:txBody>
          <a:bodyPr wrap="square">
            <a:spAutoFit/>
          </a:bodyPr>
          <a:lstStyle/>
          <a:p>
            <a:pPr algn="ctr"/>
            <a:r>
              <a:rPr lang="en-GB" sz="3808" dirty="0">
                <a:solidFill>
                  <a:srgbClr val="000000"/>
                </a:solidFill>
                <a:latin typeface="Angsana New" panose="02020603050405020304" pitchFamily="18" charset="-34"/>
              </a:rPr>
              <a:t>The whole problem with the world is that fools and fanatics are always so certain of themselves, but wiser people so full of doubts.</a:t>
            </a:r>
            <a:endParaRPr lang="en-GB" sz="3808" dirty="0">
              <a:latin typeface="Angsana New" panose="02020603050405020304" pitchFamily="18" charset="-34"/>
            </a:endParaRPr>
          </a:p>
        </p:txBody>
      </p:sp>
    </p:spTree>
    <p:extLst>
      <p:ext uri="{BB962C8B-B14F-4D97-AF65-F5344CB8AC3E}">
        <p14:creationId xmlns:p14="http://schemas.microsoft.com/office/powerpoint/2010/main" val="1784651240"/>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Bertrand Russell</a:t>
            </a:r>
          </a:p>
        </p:txBody>
      </p:sp>
      <p:sp>
        <p:nvSpPr>
          <p:cNvPr id="2" name="Rectangle 1"/>
          <p:cNvSpPr/>
          <p:nvPr/>
        </p:nvSpPr>
        <p:spPr>
          <a:xfrm>
            <a:off x="536480" y="1080659"/>
            <a:ext cx="7673192" cy="1850315"/>
          </a:xfrm>
          <a:prstGeom prst="rect">
            <a:avLst/>
          </a:prstGeom>
        </p:spPr>
        <p:txBody>
          <a:bodyPr wrap="square">
            <a:spAutoFit/>
          </a:bodyPr>
          <a:lstStyle/>
          <a:p>
            <a:pPr algn="ctr"/>
            <a:r>
              <a:rPr lang="en-GB" sz="3808" dirty="0">
                <a:solidFill>
                  <a:srgbClr val="000000"/>
                </a:solidFill>
                <a:latin typeface="Angsana New" panose="02020603050405020304" pitchFamily="18" charset="-34"/>
              </a:rPr>
              <a:t>The point of philosophy is to start with something so simple as not to seem worth stating, and to end with something so paradoxical that no one will believe it.</a:t>
            </a:r>
            <a:endParaRPr lang="en-GB" sz="3808" dirty="0">
              <a:latin typeface="Angsana New" panose="02020603050405020304" pitchFamily="18" charset="-34"/>
            </a:endParaRPr>
          </a:p>
        </p:txBody>
      </p:sp>
    </p:spTree>
    <p:extLst>
      <p:ext uri="{BB962C8B-B14F-4D97-AF65-F5344CB8AC3E}">
        <p14:creationId xmlns:p14="http://schemas.microsoft.com/office/powerpoint/2010/main" val="926357724"/>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Erwin Schr</a:t>
            </a:r>
            <a:r>
              <a:rPr lang="en-GB" sz="3046" dirty="0">
                <a:latin typeface="Angsana New" panose="02020603050405020304" pitchFamily="18" charset="-34"/>
                <a:cs typeface="Angsana New" panose="02020603050405020304" pitchFamily="18" charset="-34"/>
              </a:rPr>
              <a:t>ödinger</a:t>
            </a:r>
            <a:endParaRPr lang="en-GB" sz="3046" dirty="0">
              <a:latin typeface="Angsana New" panose="02020603050405020304" pitchFamily="18" charset="-34"/>
            </a:endParaRPr>
          </a:p>
        </p:txBody>
      </p:sp>
      <p:sp>
        <p:nvSpPr>
          <p:cNvPr id="2" name="Rectangle 1"/>
          <p:cNvSpPr/>
          <p:nvPr/>
        </p:nvSpPr>
        <p:spPr>
          <a:xfrm>
            <a:off x="641087" y="663717"/>
            <a:ext cx="7643309" cy="2670731"/>
          </a:xfrm>
          <a:prstGeom prst="rect">
            <a:avLst/>
          </a:prstGeom>
        </p:spPr>
        <p:txBody>
          <a:bodyPr wrap="square">
            <a:spAutoFit/>
          </a:bodyPr>
          <a:lstStyle/>
          <a:p>
            <a:pPr algn="ctr"/>
            <a:r>
              <a:rPr lang="en-GB" sz="4569" dirty="0">
                <a:solidFill>
                  <a:srgbClr val="000000"/>
                </a:solidFill>
                <a:latin typeface="Angsana New" panose="02020603050405020304" pitchFamily="18" charset="-34"/>
              </a:rPr>
              <a:t>[On quantum mechanics:]</a:t>
            </a:r>
            <a:r>
              <a:rPr lang="en-GB" sz="6093" dirty="0">
                <a:latin typeface="Angsana New" panose="02020603050405020304" pitchFamily="18" charset="-34"/>
              </a:rPr>
              <a:t/>
            </a:r>
            <a:br>
              <a:rPr lang="en-GB" sz="6093" dirty="0">
                <a:latin typeface="Angsana New" panose="02020603050405020304" pitchFamily="18" charset="-34"/>
              </a:rPr>
            </a:br>
            <a:r>
              <a:rPr lang="en-GB" sz="6093" dirty="0">
                <a:solidFill>
                  <a:srgbClr val="000000"/>
                </a:solidFill>
                <a:latin typeface="Angsana New" panose="02020603050405020304" pitchFamily="18" charset="-34"/>
              </a:rPr>
              <a:t>I don't like it, and I'm sorry I ever had anything to do with it.</a:t>
            </a:r>
            <a:endParaRPr lang="en-GB" sz="6093" dirty="0">
              <a:latin typeface="Angsana New" panose="02020603050405020304" pitchFamily="18" charset="-34"/>
            </a:endParaRPr>
          </a:p>
        </p:txBody>
      </p:sp>
    </p:spTree>
    <p:extLst>
      <p:ext uri="{BB962C8B-B14F-4D97-AF65-F5344CB8AC3E}">
        <p14:creationId xmlns:p14="http://schemas.microsoft.com/office/powerpoint/2010/main" val="2853060813"/>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Takakazu Seki</a:t>
            </a:r>
          </a:p>
        </p:txBody>
      </p:sp>
      <p:sp>
        <p:nvSpPr>
          <p:cNvPr id="4" name="Rectangle 3"/>
          <p:cNvSpPr/>
          <p:nvPr/>
        </p:nvSpPr>
        <p:spPr>
          <a:xfrm>
            <a:off x="1425592" y="910284"/>
            <a:ext cx="5829297" cy="2201885"/>
          </a:xfrm>
          <a:prstGeom prst="rect">
            <a:avLst/>
          </a:prstGeom>
        </p:spPr>
        <p:txBody>
          <a:bodyPr wrap="square">
            <a:spAutoFit/>
          </a:bodyPr>
          <a:lstStyle/>
          <a:p>
            <a:pPr algn="ctr"/>
            <a:r>
              <a:rPr lang="en-GB" sz="6854" dirty="0">
                <a:latin typeface="Angsana New" panose="02020603050405020304" pitchFamily="18" charset="-34"/>
              </a:rPr>
              <a:t>Mathematics is more than an art form.</a:t>
            </a:r>
          </a:p>
        </p:txBody>
      </p:sp>
    </p:spTree>
    <p:extLst>
      <p:ext uri="{BB962C8B-B14F-4D97-AF65-F5344CB8AC3E}">
        <p14:creationId xmlns:p14="http://schemas.microsoft.com/office/powerpoint/2010/main" val="2775533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63502" y="464704"/>
            <a:ext cx="7351918" cy="2904898"/>
          </a:xfrm>
          <a:prstGeom prst="rect">
            <a:avLst/>
          </a:prstGeom>
        </p:spPr>
        <p:txBody>
          <a:bodyPr wrap="square">
            <a:spAutoFit/>
          </a:bodyPr>
          <a:lstStyle/>
          <a:p>
            <a:pPr algn="ctr"/>
            <a:r>
              <a:rPr lang="en-GB" sz="4569" dirty="0">
                <a:latin typeface="Angsana New" panose="02020603050405020304" pitchFamily="18" charset="-34"/>
              </a:rPr>
              <a:t>The errors which arise from the absence of facts are far more numerous and more durable than those which result from unsound reasoning respecting true data. </a:t>
            </a:r>
            <a:endParaRPr lang="en-GB" sz="12566" dirty="0">
              <a:latin typeface="Angsana New" panose="02020603050405020304" pitchFamily="18" charset="-34"/>
            </a:endParaRPr>
          </a:p>
        </p:txBody>
      </p:sp>
      <p:sp>
        <p:nvSpPr>
          <p:cNvPr id="3" name="TextBox 2"/>
          <p:cNvSpPr txBox="1"/>
          <p:nvPr/>
        </p:nvSpPr>
        <p:spPr>
          <a:xfrm>
            <a:off x="4725314" y="3579285"/>
            <a:ext cx="3395379" cy="561051"/>
          </a:xfrm>
          <a:prstGeom prst="rect">
            <a:avLst/>
          </a:prstGeom>
          <a:noFill/>
        </p:spPr>
        <p:txBody>
          <a:bodyPr wrap="square" rtlCol="0">
            <a:spAutoFit/>
          </a:bodyPr>
          <a:lstStyle/>
          <a:p>
            <a:r>
              <a:rPr lang="en-GB" sz="3046" dirty="0">
                <a:latin typeface="Angsana New" panose="02020603050405020304" pitchFamily="18" charset="-34"/>
              </a:rPr>
              <a:t>Charles Babbage</a:t>
            </a:r>
          </a:p>
        </p:txBody>
      </p:sp>
    </p:spTree>
    <p:extLst>
      <p:ext uri="{BB962C8B-B14F-4D97-AF65-F5344CB8AC3E}">
        <p14:creationId xmlns:p14="http://schemas.microsoft.com/office/powerpoint/2010/main" val="3782819935"/>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Stephen Smale</a:t>
            </a:r>
          </a:p>
        </p:txBody>
      </p:sp>
      <p:sp>
        <p:nvSpPr>
          <p:cNvPr id="2" name="Rectangle 1"/>
          <p:cNvSpPr>
            <a:spLocks noChangeArrowheads="1"/>
          </p:cNvSpPr>
          <p:nvPr/>
        </p:nvSpPr>
        <p:spPr bwMode="auto">
          <a:xfrm>
            <a:off x="533311" y="823157"/>
            <a:ext cx="7682384" cy="281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4085" tIns="87043" rIns="174085" bIns="8704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1740925"/>
            <a:r>
              <a:rPr lang="en-US" altLang="en-US" sz="3427" dirty="0">
                <a:solidFill>
                  <a:srgbClr val="000000"/>
                </a:solidFill>
                <a:latin typeface="Angsana New" panose="02020603050405020304" pitchFamily="18" charset="-34"/>
                <a:cs typeface="Angsana New" panose="02020603050405020304" pitchFamily="18" charset="-34"/>
              </a:rPr>
              <a:t>The mathematical literature is useful in that it provides clues, and one can often use these clues to put together a cogent picture. When I have reorganised the mathematics in my own terms, then I feel an understanding, not before.</a:t>
            </a:r>
            <a:endParaRPr lang="en-US" altLang="en-US" sz="3427" dirty="0">
              <a:latin typeface="Angsana New" panose="02020603050405020304" pitchFamily="18" charset="-34"/>
            </a:endParaRPr>
          </a:p>
          <a:p>
            <a:pPr algn="ctr" defTabSz="1740925"/>
            <a:endParaRPr lang="en-US" altLang="en-US" sz="3427" dirty="0">
              <a:latin typeface="Angsana New" panose="02020603050405020304" pitchFamily="18" charset="-34"/>
            </a:endParaRPr>
          </a:p>
        </p:txBody>
      </p:sp>
    </p:spTree>
    <p:extLst>
      <p:ext uri="{BB962C8B-B14F-4D97-AF65-F5344CB8AC3E}">
        <p14:creationId xmlns:p14="http://schemas.microsoft.com/office/powerpoint/2010/main" val="479169329"/>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Marshall Stone</a:t>
            </a:r>
          </a:p>
        </p:txBody>
      </p:sp>
      <p:sp>
        <p:nvSpPr>
          <p:cNvPr id="2" name="Rectangle 1"/>
          <p:cNvSpPr/>
          <p:nvPr/>
        </p:nvSpPr>
        <p:spPr>
          <a:xfrm>
            <a:off x="573842" y="843042"/>
            <a:ext cx="7591007" cy="1850315"/>
          </a:xfrm>
          <a:prstGeom prst="rect">
            <a:avLst/>
          </a:prstGeom>
        </p:spPr>
        <p:txBody>
          <a:bodyPr wrap="square">
            <a:spAutoFit/>
          </a:bodyPr>
          <a:lstStyle/>
          <a:p>
            <a:pPr algn="ctr"/>
            <a:r>
              <a:rPr lang="en-GB" sz="3808" dirty="0">
                <a:solidFill>
                  <a:srgbClr val="000000"/>
                </a:solidFill>
                <a:latin typeface="Angsana New" panose="02020603050405020304" pitchFamily="18" charset="-34"/>
              </a:rPr>
              <a:t>For Bourbaki, Poincaré was the devil incarnate. </a:t>
            </a:r>
          </a:p>
          <a:p>
            <a:pPr algn="ctr"/>
            <a:r>
              <a:rPr lang="en-GB" sz="3808" dirty="0">
                <a:solidFill>
                  <a:srgbClr val="000000"/>
                </a:solidFill>
                <a:latin typeface="Angsana New" panose="02020603050405020304" pitchFamily="18" charset="-34"/>
              </a:rPr>
              <a:t>For students of chaos and fractals, </a:t>
            </a:r>
          </a:p>
          <a:p>
            <a:pPr algn="ctr"/>
            <a:r>
              <a:rPr lang="en-GB" sz="3808" dirty="0" err="1">
                <a:solidFill>
                  <a:srgbClr val="000000"/>
                </a:solidFill>
                <a:latin typeface="Angsana New" panose="02020603050405020304" pitchFamily="18" charset="-34"/>
              </a:rPr>
              <a:t>Poincaré</a:t>
            </a:r>
            <a:r>
              <a:rPr lang="en-GB" sz="3808" dirty="0">
                <a:solidFill>
                  <a:srgbClr val="000000"/>
                </a:solidFill>
                <a:latin typeface="Angsana New" panose="02020603050405020304" pitchFamily="18" charset="-34"/>
              </a:rPr>
              <a:t> is of course God on Earth.</a:t>
            </a:r>
            <a:endParaRPr lang="en-GB" sz="3808" dirty="0">
              <a:latin typeface="Angsana New" panose="02020603050405020304" pitchFamily="18" charset="-34"/>
            </a:endParaRPr>
          </a:p>
        </p:txBody>
      </p:sp>
    </p:spTree>
    <p:extLst>
      <p:ext uri="{BB962C8B-B14F-4D97-AF65-F5344CB8AC3E}">
        <p14:creationId xmlns:p14="http://schemas.microsoft.com/office/powerpoint/2010/main" val="2053704558"/>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941251" y="3578522"/>
            <a:ext cx="3395379" cy="561051"/>
          </a:xfrm>
          <a:prstGeom prst="rect">
            <a:avLst/>
          </a:prstGeom>
          <a:noFill/>
        </p:spPr>
        <p:txBody>
          <a:bodyPr wrap="square" rtlCol="0">
            <a:spAutoFit/>
          </a:bodyPr>
          <a:lstStyle/>
          <a:p>
            <a:r>
              <a:rPr lang="en-GB" sz="3046" dirty="0">
                <a:latin typeface="Angsana New" panose="02020603050405020304" pitchFamily="18" charset="-34"/>
              </a:rPr>
              <a:t>James Joseph Sylvester</a:t>
            </a:r>
          </a:p>
        </p:txBody>
      </p:sp>
      <p:sp>
        <p:nvSpPr>
          <p:cNvPr id="2" name="Rectangle 1"/>
          <p:cNvSpPr/>
          <p:nvPr/>
        </p:nvSpPr>
        <p:spPr>
          <a:xfrm>
            <a:off x="543896" y="470928"/>
            <a:ext cx="7792733" cy="2905154"/>
          </a:xfrm>
          <a:prstGeom prst="rect">
            <a:avLst/>
          </a:prstGeom>
        </p:spPr>
        <p:txBody>
          <a:bodyPr wrap="square">
            <a:spAutoFit/>
          </a:bodyPr>
          <a:lstStyle/>
          <a:p>
            <a:pPr algn="ctr"/>
            <a:r>
              <a:rPr lang="en-GB" sz="9139" dirty="0">
                <a:solidFill>
                  <a:srgbClr val="000000"/>
                </a:solidFill>
                <a:latin typeface="Angsana New" panose="02020603050405020304" pitchFamily="18" charset="-34"/>
              </a:rPr>
              <a:t>Mathematics is the music of reason.</a:t>
            </a:r>
            <a:endParaRPr lang="en-GB" sz="9139" dirty="0">
              <a:latin typeface="Angsana New" panose="02020603050405020304" pitchFamily="18" charset="-34"/>
            </a:endParaRPr>
          </a:p>
        </p:txBody>
      </p:sp>
    </p:spTree>
    <p:extLst>
      <p:ext uri="{BB962C8B-B14F-4D97-AF65-F5344CB8AC3E}">
        <p14:creationId xmlns:p14="http://schemas.microsoft.com/office/powerpoint/2010/main" val="602210468"/>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941251" y="3578522"/>
            <a:ext cx="3395379" cy="561051"/>
          </a:xfrm>
          <a:prstGeom prst="rect">
            <a:avLst/>
          </a:prstGeom>
          <a:noFill/>
        </p:spPr>
        <p:txBody>
          <a:bodyPr wrap="square" rtlCol="0">
            <a:spAutoFit/>
          </a:bodyPr>
          <a:lstStyle/>
          <a:p>
            <a:r>
              <a:rPr lang="en-GB" sz="3046" dirty="0">
                <a:latin typeface="Angsana New" panose="02020603050405020304" pitchFamily="18" charset="-34"/>
              </a:rPr>
              <a:t>James Joseph Sylvester</a:t>
            </a:r>
          </a:p>
        </p:txBody>
      </p:sp>
      <p:sp>
        <p:nvSpPr>
          <p:cNvPr id="2" name="Rectangle 1"/>
          <p:cNvSpPr/>
          <p:nvPr/>
        </p:nvSpPr>
        <p:spPr>
          <a:xfrm>
            <a:off x="461770" y="1046231"/>
            <a:ext cx="7777795" cy="1967590"/>
          </a:xfrm>
          <a:prstGeom prst="rect">
            <a:avLst/>
          </a:prstGeom>
        </p:spPr>
        <p:txBody>
          <a:bodyPr wrap="square">
            <a:spAutoFit/>
          </a:bodyPr>
          <a:lstStyle/>
          <a:p>
            <a:pPr algn="ctr"/>
            <a:r>
              <a:rPr lang="en-GB" sz="6093" dirty="0">
                <a:solidFill>
                  <a:srgbClr val="000000"/>
                </a:solidFill>
                <a:latin typeface="Angsana New" panose="02020603050405020304" pitchFamily="18" charset="-34"/>
              </a:rPr>
              <a:t>The early study of Euclid made me a hater of geometry.</a:t>
            </a:r>
            <a:endParaRPr lang="en-GB" sz="6093" dirty="0">
              <a:latin typeface="Angsana New" panose="02020603050405020304" pitchFamily="18" charset="-34"/>
            </a:endParaRPr>
          </a:p>
        </p:txBody>
      </p:sp>
    </p:spTree>
    <p:extLst>
      <p:ext uri="{BB962C8B-B14F-4D97-AF65-F5344CB8AC3E}">
        <p14:creationId xmlns:p14="http://schemas.microsoft.com/office/powerpoint/2010/main" val="3781855571"/>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941251" y="3578522"/>
            <a:ext cx="3395379" cy="561051"/>
          </a:xfrm>
          <a:prstGeom prst="rect">
            <a:avLst/>
          </a:prstGeom>
          <a:noFill/>
        </p:spPr>
        <p:txBody>
          <a:bodyPr wrap="square" rtlCol="0">
            <a:spAutoFit/>
          </a:bodyPr>
          <a:lstStyle/>
          <a:p>
            <a:r>
              <a:rPr lang="en-GB" sz="3046" dirty="0">
                <a:latin typeface="Angsana New" panose="02020603050405020304" pitchFamily="18" charset="-34"/>
              </a:rPr>
              <a:t>James Joseph Sylvester</a:t>
            </a:r>
          </a:p>
        </p:txBody>
      </p:sp>
      <p:sp>
        <p:nvSpPr>
          <p:cNvPr id="2" name="Rectangle 1"/>
          <p:cNvSpPr/>
          <p:nvPr/>
        </p:nvSpPr>
        <p:spPr>
          <a:xfrm>
            <a:off x="633612" y="810216"/>
            <a:ext cx="7486407" cy="2201885"/>
          </a:xfrm>
          <a:prstGeom prst="rect">
            <a:avLst/>
          </a:prstGeom>
        </p:spPr>
        <p:txBody>
          <a:bodyPr wrap="square">
            <a:spAutoFit/>
          </a:bodyPr>
          <a:lstStyle/>
          <a:p>
            <a:pPr algn="ctr"/>
            <a:r>
              <a:rPr lang="en-GB" sz="3427" dirty="0">
                <a:solidFill>
                  <a:srgbClr val="000000"/>
                </a:solidFill>
                <a:latin typeface="Angsana New" panose="02020603050405020304" pitchFamily="18" charset="-34"/>
              </a:rPr>
              <a:t>All roads are said to lead to Rome, so I find, in my own case at least, that all algebraical inquiries sooner or later end at that Capital of Modern Algebra over whose shining portal is inscribed "Theory of Invariants".</a:t>
            </a:r>
            <a:endParaRPr lang="en-GB" sz="3427" dirty="0">
              <a:latin typeface="Angsana New" panose="02020603050405020304" pitchFamily="18" charset="-34"/>
            </a:endParaRPr>
          </a:p>
        </p:txBody>
      </p:sp>
    </p:spTree>
    <p:extLst>
      <p:ext uri="{BB962C8B-B14F-4D97-AF65-F5344CB8AC3E}">
        <p14:creationId xmlns:p14="http://schemas.microsoft.com/office/powerpoint/2010/main" val="4190422184"/>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941251" y="3578522"/>
            <a:ext cx="3395379" cy="561051"/>
          </a:xfrm>
          <a:prstGeom prst="rect">
            <a:avLst/>
          </a:prstGeom>
          <a:noFill/>
        </p:spPr>
        <p:txBody>
          <a:bodyPr wrap="square" rtlCol="0">
            <a:spAutoFit/>
          </a:bodyPr>
          <a:lstStyle/>
          <a:p>
            <a:r>
              <a:rPr lang="en-GB" sz="3046" dirty="0">
                <a:latin typeface="Angsana New" panose="02020603050405020304" pitchFamily="18" charset="-34"/>
              </a:rPr>
              <a:t>James Joseph Sylvester</a:t>
            </a:r>
          </a:p>
        </p:txBody>
      </p:sp>
      <p:sp>
        <p:nvSpPr>
          <p:cNvPr id="2" name="Rectangle 1"/>
          <p:cNvSpPr/>
          <p:nvPr/>
        </p:nvSpPr>
        <p:spPr>
          <a:xfrm>
            <a:off x="536476" y="720557"/>
            <a:ext cx="7703079" cy="2436308"/>
          </a:xfrm>
          <a:prstGeom prst="rect">
            <a:avLst/>
          </a:prstGeom>
        </p:spPr>
        <p:txBody>
          <a:bodyPr wrap="square">
            <a:spAutoFit/>
          </a:bodyPr>
          <a:lstStyle/>
          <a:p>
            <a:pPr algn="ctr"/>
            <a:r>
              <a:rPr lang="en-GB" sz="3808" dirty="0">
                <a:solidFill>
                  <a:srgbClr val="000000"/>
                </a:solidFill>
                <a:latin typeface="Angsana New" panose="02020603050405020304" pitchFamily="18" charset="-34"/>
              </a:rPr>
              <a:t>May not music be described as the mathematics of the sense, mathematics as music of the reason? The musician feels mathematics, the mathematician thinks music: music the dream, mathematics the working life.</a:t>
            </a:r>
            <a:endParaRPr lang="en-GB" sz="3808" dirty="0">
              <a:latin typeface="Angsana New" panose="02020603050405020304" pitchFamily="18" charset="-34"/>
            </a:endParaRPr>
          </a:p>
        </p:txBody>
      </p:sp>
    </p:spTree>
    <p:extLst>
      <p:ext uri="{BB962C8B-B14F-4D97-AF65-F5344CB8AC3E}">
        <p14:creationId xmlns:p14="http://schemas.microsoft.com/office/powerpoint/2010/main" val="3335798191"/>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Ren</a:t>
            </a:r>
            <a:r>
              <a:rPr lang="en-GB" sz="3046" dirty="0">
                <a:latin typeface="Angsana New" panose="02020603050405020304" pitchFamily="18" charset="-34"/>
                <a:cs typeface="Angsana New" panose="02020603050405020304" pitchFamily="18" charset="-34"/>
              </a:rPr>
              <a:t>é Thom</a:t>
            </a:r>
            <a:endParaRPr lang="en-GB" sz="3046" dirty="0">
              <a:latin typeface="Angsana New" panose="02020603050405020304" pitchFamily="18" charset="-34"/>
            </a:endParaRPr>
          </a:p>
        </p:txBody>
      </p:sp>
      <p:sp>
        <p:nvSpPr>
          <p:cNvPr id="2" name="Rectangle 1"/>
          <p:cNvSpPr/>
          <p:nvPr/>
        </p:nvSpPr>
        <p:spPr>
          <a:xfrm>
            <a:off x="780722" y="1061184"/>
            <a:ext cx="7272057" cy="2201885"/>
          </a:xfrm>
          <a:prstGeom prst="rect">
            <a:avLst/>
          </a:prstGeom>
        </p:spPr>
        <p:txBody>
          <a:bodyPr wrap="square">
            <a:spAutoFit/>
          </a:bodyPr>
          <a:lstStyle/>
          <a:p>
            <a:pPr algn="ctr"/>
            <a:r>
              <a:rPr lang="en-GB" sz="6854" dirty="0">
                <a:solidFill>
                  <a:srgbClr val="000000"/>
                </a:solidFill>
                <a:latin typeface="Angsana New" panose="02020603050405020304" pitchFamily="18" charset="-34"/>
              </a:rPr>
              <a:t>Algebra is rich in structure but weak in meaning.</a:t>
            </a:r>
            <a:endParaRPr lang="en-GB" sz="6854" dirty="0">
              <a:latin typeface="Angsana New" panose="02020603050405020304" pitchFamily="18" charset="-34"/>
            </a:endParaRPr>
          </a:p>
        </p:txBody>
      </p:sp>
    </p:spTree>
    <p:extLst>
      <p:ext uri="{BB962C8B-B14F-4D97-AF65-F5344CB8AC3E}">
        <p14:creationId xmlns:p14="http://schemas.microsoft.com/office/powerpoint/2010/main" val="3673518003"/>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Ren</a:t>
            </a:r>
            <a:r>
              <a:rPr lang="en-GB" sz="3046" dirty="0">
                <a:latin typeface="Angsana New" panose="02020603050405020304" pitchFamily="18" charset="-34"/>
                <a:cs typeface="Angsana New" panose="02020603050405020304" pitchFamily="18" charset="-34"/>
              </a:rPr>
              <a:t>é Thom</a:t>
            </a:r>
            <a:endParaRPr lang="en-GB" sz="3046" dirty="0">
              <a:latin typeface="Angsana New" panose="02020603050405020304" pitchFamily="18" charset="-34"/>
            </a:endParaRPr>
          </a:p>
        </p:txBody>
      </p:sp>
      <p:sp>
        <p:nvSpPr>
          <p:cNvPr id="4" name="Rectangle 3"/>
          <p:cNvSpPr/>
          <p:nvPr/>
        </p:nvSpPr>
        <p:spPr>
          <a:xfrm>
            <a:off x="775570" y="1485577"/>
            <a:ext cx="7366863" cy="1264320"/>
          </a:xfrm>
          <a:prstGeom prst="rect">
            <a:avLst/>
          </a:prstGeom>
        </p:spPr>
        <p:txBody>
          <a:bodyPr wrap="square">
            <a:spAutoFit/>
          </a:bodyPr>
          <a:lstStyle/>
          <a:p>
            <a:pPr algn="ctr"/>
            <a:r>
              <a:rPr lang="en-GB" sz="3808" dirty="0">
                <a:solidFill>
                  <a:srgbClr val="000000"/>
                </a:solidFill>
                <a:latin typeface="Angsana New" panose="02020603050405020304" pitchFamily="18" charset="-34"/>
              </a:rPr>
              <a:t>If one must choose between rigour and meaning, </a:t>
            </a:r>
          </a:p>
          <a:p>
            <a:pPr algn="ctr"/>
            <a:r>
              <a:rPr lang="en-GB" sz="3808" dirty="0">
                <a:solidFill>
                  <a:srgbClr val="000000"/>
                </a:solidFill>
                <a:latin typeface="Angsana New" panose="02020603050405020304" pitchFamily="18" charset="-34"/>
              </a:rPr>
              <a:t>I shall unhesitatingly choose the latter.</a:t>
            </a:r>
            <a:endParaRPr lang="en-GB" sz="3808" dirty="0">
              <a:latin typeface="Angsana New" panose="02020603050405020304" pitchFamily="18" charset="-34"/>
            </a:endParaRPr>
          </a:p>
        </p:txBody>
      </p:sp>
    </p:spTree>
    <p:extLst>
      <p:ext uri="{BB962C8B-B14F-4D97-AF65-F5344CB8AC3E}">
        <p14:creationId xmlns:p14="http://schemas.microsoft.com/office/powerpoint/2010/main" val="1702701603"/>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Ren</a:t>
            </a:r>
            <a:r>
              <a:rPr lang="en-GB" sz="3046" dirty="0">
                <a:latin typeface="Angsana New" panose="02020603050405020304" pitchFamily="18" charset="-34"/>
                <a:cs typeface="Angsana New" panose="02020603050405020304" pitchFamily="18" charset="-34"/>
              </a:rPr>
              <a:t>é Thom</a:t>
            </a:r>
            <a:endParaRPr lang="en-GB" sz="3046" dirty="0">
              <a:latin typeface="Angsana New" panose="02020603050405020304" pitchFamily="18" charset="-34"/>
            </a:endParaRPr>
          </a:p>
        </p:txBody>
      </p:sp>
      <p:sp>
        <p:nvSpPr>
          <p:cNvPr id="2" name="Rectangle 1"/>
          <p:cNvSpPr/>
          <p:nvPr/>
        </p:nvSpPr>
        <p:spPr>
          <a:xfrm>
            <a:off x="536476" y="908815"/>
            <a:ext cx="7635836" cy="2201757"/>
          </a:xfrm>
          <a:prstGeom prst="rect">
            <a:avLst/>
          </a:prstGeom>
        </p:spPr>
        <p:txBody>
          <a:bodyPr wrap="square">
            <a:spAutoFit/>
          </a:bodyPr>
          <a:lstStyle/>
          <a:p>
            <a:pPr algn="ctr"/>
            <a:r>
              <a:rPr lang="en-GB" sz="4569" dirty="0">
                <a:solidFill>
                  <a:srgbClr val="000000"/>
                </a:solidFill>
                <a:latin typeface="Angsana New" panose="02020603050405020304" pitchFamily="18" charset="-34"/>
              </a:rPr>
              <a:t>The importance of the "New Mathematics" lies mainly in the fact that it has taught us the difference between the disc and the circle.</a:t>
            </a:r>
            <a:endParaRPr lang="en-GB" sz="4569" dirty="0">
              <a:latin typeface="Angsana New" panose="02020603050405020304" pitchFamily="18" charset="-34"/>
            </a:endParaRPr>
          </a:p>
        </p:txBody>
      </p:sp>
    </p:spTree>
    <p:extLst>
      <p:ext uri="{BB962C8B-B14F-4D97-AF65-F5344CB8AC3E}">
        <p14:creationId xmlns:p14="http://schemas.microsoft.com/office/powerpoint/2010/main" val="3275705269"/>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Ren</a:t>
            </a:r>
            <a:r>
              <a:rPr lang="en-GB" sz="3046" dirty="0">
                <a:latin typeface="Angsana New" panose="02020603050405020304" pitchFamily="18" charset="-34"/>
                <a:cs typeface="Angsana New" panose="02020603050405020304" pitchFamily="18" charset="-34"/>
              </a:rPr>
              <a:t>é Thom</a:t>
            </a:r>
            <a:endParaRPr lang="en-GB" sz="3046" dirty="0">
              <a:latin typeface="Angsana New" panose="02020603050405020304" pitchFamily="18" charset="-34"/>
            </a:endParaRPr>
          </a:p>
        </p:txBody>
      </p:sp>
      <p:sp>
        <p:nvSpPr>
          <p:cNvPr id="2" name="Rectangle 1"/>
          <p:cNvSpPr/>
          <p:nvPr/>
        </p:nvSpPr>
        <p:spPr>
          <a:xfrm>
            <a:off x="626138" y="1179257"/>
            <a:ext cx="7583534" cy="1733039"/>
          </a:xfrm>
          <a:prstGeom prst="rect">
            <a:avLst/>
          </a:prstGeom>
        </p:spPr>
        <p:txBody>
          <a:bodyPr wrap="square">
            <a:spAutoFit/>
          </a:bodyPr>
          <a:lstStyle/>
          <a:p>
            <a:pPr algn="ctr"/>
            <a:r>
              <a:rPr lang="en-GB" sz="5331" dirty="0">
                <a:solidFill>
                  <a:srgbClr val="000000"/>
                </a:solidFill>
                <a:latin typeface="Angsana New" panose="02020603050405020304" pitchFamily="18" charset="-34"/>
              </a:rPr>
              <a:t>I believe that proving is not a natural activity for mathematicians.</a:t>
            </a:r>
            <a:endParaRPr lang="en-GB" sz="5331" dirty="0">
              <a:latin typeface="Angsana New" panose="02020603050405020304" pitchFamily="18" charset="-34"/>
            </a:endParaRPr>
          </a:p>
        </p:txBody>
      </p:sp>
    </p:spTree>
    <p:extLst>
      <p:ext uri="{BB962C8B-B14F-4D97-AF65-F5344CB8AC3E}">
        <p14:creationId xmlns:p14="http://schemas.microsoft.com/office/powerpoint/2010/main" val="994803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62118" y="3764548"/>
            <a:ext cx="3395379" cy="561051"/>
          </a:xfrm>
          <a:prstGeom prst="rect">
            <a:avLst/>
          </a:prstGeom>
          <a:noFill/>
        </p:spPr>
        <p:txBody>
          <a:bodyPr wrap="square" rtlCol="0">
            <a:spAutoFit/>
          </a:bodyPr>
          <a:lstStyle/>
          <a:p>
            <a:r>
              <a:rPr lang="en-GB" sz="3046" dirty="0">
                <a:latin typeface="Angsana New" panose="02020603050405020304" pitchFamily="18" charset="-34"/>
              </a:rPr>
              <a:t>Roger Bacon</a:t>
            </a:r>
          </a:p>
        </p:txBody>
      </p:sp>
      <p:sp>
        <p:nvSpPr>
          <p:cNvPr id="4" name="Rectangle 3"/>
          <p:cNvSpPr/>
          <p:nvPr/>
        </p:nvSpPr>
        <p:spPr>
          <a:xfrm>
            <a:off x="327282" y="424631"/>
            <a:ext cx="8166310" cy="3256597"/>
          </a:xfrm>
          <a:prstGeom prst="rect">
            <a:avLst/>
          </a:prstGeom>
        </p:spPr>
        <p:txBody>
          <a:bodyPr wrap="square">
            <a:spAutoFit/>
          </a:bodyPr>
          <a:lstStyle/>
          <a:p>
            <a:pPr algn="ctr"/>
            <a:r>
              <a:rPr lang="en-GB" sz="3808" i="1" dirty="0">
                <a:solidFill>
                  <a:srgbClr val="000000"/>
                </a:solidFill>
                <a:latin typeface="Angsana New" panose="02020603050405020304" pitchFamily="18" charset="-34"/>
              </a:rPr>
              <a:t>Et harum scientiarum porta et clavis est Mathematica. </a:t>
            </a:r>
            <a:r>
              <a:rPr lang="en-GB" sz="3808" dirty="0">
                <a:latin typeface="Angsana New" panose="02020603050405020304" pitchFamily="18" charset="-34"/>
              </a:rPr>
              <a:t/>
            </a:r>
            <a:br>
              <a:rPr lang="en-GB" sz="3808" dirty="0">
                <a:latin typeface="Angsana New" panose="02020603050405020304" pitchFamily="18" charset="-34"/>
              </a:rPr>
            </a:br>
            <a:r>
              <a:rPr lang="en-GB" sz="8377" dirty="0">
                <a:solidFill>
                  <a:srgbClr val="000000"/>
                </a:solidFill>
                <a:latin typeface="Angsana New" panose="02020603050405020304" pitchFamily="18" charset="-34"/>
              </a:rPr>
              <a:t>Mathematics is the door and key to the sciences.</a:t>
            </a:r>
            <a:endParaRPr lang="en-GB" sz="8377" dirty="0">
              <a:latin typeface="Angsana New" panose="02020603050405020304" pitchFamily="18" charset="-34"/>
            </a:endParaRPr>
          </a:p>
        </p:txBody>
      </p:sp>
    </p:spTree>
    <p:extLst>
      <p:ext uri="{BB962C8B-B14F-4D97-AF65-F5344CB8AC3E}">
        <p14:creationId xmlns:p14="http://schemas.microsoft.com/office/powerpoint/2010/main" val="512576764"/>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William Thomson</a:t>
            </a:r>
          </a:p>
        </p:txBody>
      </p:sp>
      <p:sp>
        <p:nvSpPr>
          <p:cNvPr id="2" name="Rectangle 1"/>
          <p:cNvSpPr/>
          <p:nvPr/>
        </p:nvSpPr>
        <p:spPr>
          <a:xfrm>
            <a:off x="641078" y="929759"/>
            <a:ext cx="7553648" cy="2201885"/>
          </a:xfrm>
          <a:prstGeom prst="rect">
            <a:avLst/>
          </a:prstGeom>
        </p:spPr>
        <p:txBody>
          <a:bodyPr wrap="square">
            <a:spAutoFit/>
          </a:bodyPr>
          <a:lstStyle/>
          <a:p>
            <a:pPr algn="ctr"/>
            <a:r>
              <a:rPr lang="en-GB" sz="3427" dirty="0">
                <a:solidFill>
                  <a:srgbClr val="000000"/>
                </a:solidFill>
                <a:latin typeface="Angsana New" panose="02020603050405020304" pitchFamily="18" charset="-34"/>
              </a:rPr>
              <a:t>When you measure what you are speaking about and express it in numbers, you know something about it, but when you cannot express it in numbers your knowledge about is of a meagre and unsatisfactory kind.</a:t>
            </a:r>
            <a:endParaRPr lang="en-GB" sz="3427" dirty="0">
              <a:latin typeface="Angsana New" panose="02020603050405020304" pitchFamily="18" charset="-34"/>
            </a:endParaRPr>
          </a:p>
        </p:txBody>
      </p:sp>
    </p:spTree>
    <p:extLst>
      <p:ext uri="{BB962C8B-B14F-4D97-AF65-F5344CB8AC3E}">
        <p14:creationId xmlns:p14="http://schemas.microsoft.com/office/powerpoint/2010/main" val="1275700483"/>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William Thomson</a:t>
            </a:r>
          </a:p>
        </p:txBody>
      </p:sp>
      <p:sp>
        <p:nvSpPr>
          <p:cNvPr id="4" name="Rectangle 3"/>
          <p:cNvSpPr/>
          <p:nvPr/>
        </p:nvSpPr>
        <p:spPr>
          <a:xfrm>
            <a:off x="1028394" y="1726144"/>
            <a:ext cx="6966972" cy="1029962"/>
          </a:xfrm>
          <a:prstGeom prst="rect">
            <a:avLst/>
          </a:prstGeom>
        </p:spPr>
        <p:txBody>
          <a:bodyPr wrap="none">
            <a:spAutoFit/>
          </a:bodyPr>
          <a:lstStyle/>
          <a:p>
            <a:r>
              <a:rPr lang="en-GB" sz="6093" dirty="0">
                <a:solidFill>
                  <a:srgbClr val="000000"/>
                </a:solidFill>
                <a:latin typeface="Angsana New" panose="02020603050405020304" pitchFamily="18" charset="-34"/>
              </a:rPr>
              <a:t>Fourier is a mathematical poem. </a:t>
            </a:r>
            <a:endParaRPr lang="en-GB" sz="6093" dirty="0">
              <a:latin typeface="Angsana New" panose="02020603050405020304" pitchFamily="18" charset="-34"/>
            </a:endParaRPr>
          </a:p>
        </p:txBody>
      </p:sp>
    </p:spTree>
    <p:extLst>
      <p:ext uri="{BB962C8B-B14F-4D97-AF65-F5344CB8AC3E}">
        <p14:creationId xmlns:p14="http://schemas.microsoft.com/office/powerpoint/2010/main" val="1182099155"/>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William Thomson</a:t>
            </a:r>
          </a:p>
        </p:txBody>
      </p:sp>
      <p:sp>
        <p:nvSpPr>
          <p:cNvPr id="2" name="Rectangle 1"/>
          <p:cNvSpPr/>
          <p:nvPr/>
        </p:nvSpPr>
        <p:spPr>
          <a:xfrm>
            <a:off x="663498" y="1177787"/>
            <a:ext cx="7463992" cy="1850315"/>
          </a:xfrm>
          <a:prstGeom prst="rect">
            <a:avLst/>
          </a:prstGeom>
        </p:spPr>
        <p:txBody>
          <a:bodyPr wrap="square">
            <a:spAutoFit/>
          </a:bodyPr>
          <a:lstStyle/>
          <a:p>
            <a:pPr algn="ctr"/>
            <a:r>
              <a:rPr lang="en-GB" sz="3808" dirty="0">
                <a:solidFill>
                  <a:srgbClr val="000000"/>
                </a:solidFill>
                <a:latin typeface="Angsana New" panose="02020603050405020304" pitchFamily="18" charset="-34"/>
              </a:rPr>
              <a:t>Do not imagine that mathematics is hard and crabbed, and repulsive to common sense. </a:t>
            </a:r>
          </a:p>
          <a:p>
            <a:pPr algn="ctr"/>
            <a:r>
              <a:rPr lang="en-GB" sz="3808" dirty="0">
                <a:solidFill>
                  <a:srgbClr val="000000"/>
                </a:solidFill>
                <a:latin typeface="Angsana New" panose="02020603050405020304" pitchFamily="18" charset="-34"/>
              </a:rPr>
              <a:t>It is merely the etherialisation of common sense. </a:t>
            </a:r>
            <a:endParaRPr lang="en-GB" sz="3808" dirty="0">
              <a:latin typeface="Angsana New" panose="02020603050405020304" pitchFamily="18" charset="-34"/>
            </a:endParaRPr>
          </a:p>
        </p:txBody>
      </p:sp>
    </p:spTree>
    <p:extLst>
      <p:ext uri="{BB962C8B-B14F-4D97-AF65-F5344CB8AC3E}">
        <p14:creationId xmlns:p14="http://schemas.microsoft.com/office/powerpoint/2010/main" val="2936733557"/>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Isaac Todhunter</a:t>
            </a:r>
          </a:p>
        </p:txBody>
      </p:sp>
      <p:sp>
        <p:nvSpPr>
          <p:cNvPr id="2" name="Rectangle 1"/>
          <p:cNvSpPr/>
          <p:nvPr/>
        </p:nvSpPr>
        <p:spPr>
          <a:xfrm>
            <a:off x="753157" y="1239028"/>
            <a:ext cx="7359393" cy="1850315"/>
          </a:xfrm>
          <a:prstGeom prst="rect">
            <a:avLst/>
          </a:prstGeom>
        </p:spPr>
        <p:txBody>
          <a:bodyPr wrap="square">
            <a:spAutoFit/>
          </a:bodyPr>
          <a:lstStyle/>
          <a:p>
            <a:pPr algn="ctr"/>
            <a:r>
              <a:rPr lang="en-GB" sz="3808" dirty="0">
                <a:solidFill>
                  <a:srgbClr val="000000"/>
                </a:solidFill>
                <a:latin typeface="Angsana New" panose="02020603050405020304" pitchFamily="18" charset="-34"/>
              </a:rPr>
              <a:t>Experimentation is unnecessary for the student. </a:t>
            </a:r>
          </a:p>
          <a:p>
            <a:pPr algn="ctr"/>
            <a:r>
              <a:rPr lang="en-GB" sz="3808" dirty="0">
                <a:solidFill>
                  <a:srgbClr val="000000"/>
                </a:solidFill>
                <a:latin typeface="Angsana New" panose="02020603050405020304" pitchFamily="18" charset="-34"/>
              </a:rPr>
              <a:t>The student should be prepared to accept whatever the master told him.</a:t>
            </a:r>
            <a:endParaRPr lang="en-GB" sz="3808" dirty="0">
              <a:latin typeface="Angsana New" panose="02020603050405020304" pitchFamily="18" charset="-34"/>
            </a:endParaRPr>
          </a:p>
        </p:txBody>
      </p:sp>
    </p:spTree>
    <p:extLst>
      <p:ext uri="{BB962C8B-B14F-4D97-AF65-F5344CB8AC3E}">
        <p14:creationId xmlns:p14="http://schemas.microsoft.com/office/powerpoint/2010/main" val="1579161942"/>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Isaac Todhunter</a:t>
            </a:r>
          </a:p>
        </p:txBody>
      </p:sp>
      <p:sp>
        <p:nvSpPr>
          <p:cNvPr id="4" name="Rectangle 3"/>
          <p:cNvSpPr/>
          <p:nvPr/>
        </p:nvSpPr>
        <p:spPr>
          <a:xfrm>
            <a:off x="566363" y="750444"/>
            <a:ext cx="7613420" cy="2201757"/>
          </a:xfrm>
          <a:prstGeom prst="rect">
            <a:avLst/>
          </a:prstGeom>
        </p:spPr>
        <p:txBody>
          <a:bodyPr wrap="square">
            <a:spAutoFit/>
          </a:bodyPr>
          <a:lstStyle/>
          <a:p>
            <a:pPr algn="ctr"/>
            <a:r>
              <a:rPr lang="en-GB" sz="3046" dirty="0">
                <a:solidFill>
                  <a:srgbClr val="000000"/>
                </a:solidFill>
                <a:latin typeface="Angsana New" panose="02020603050405020304" pitchFamily="18" charset="-34"/>
              </a:rPr>
              <a:t>[On being asked whether he would like to see an experimental demonstration of conical refraction:]</a:t>
            </a:r>
            <a:r>
              <a:rPr lang="en-GB" sz="3046" dirty="0">
                <a:latin typeface="Angsana New" panose="02020603050405020304" pitchFamily="18" charset="-34"/>
              </a:rPr>
              <a:t/>
            </a:r>
            <a:br>
              <a:rPr lang="en-GB" sz="3046" dirty="0">
                <a:latin typeface="Angsana New" panose="02020603050405020304" pitchFamily="18" charset="-34"/>
              </a:rPr>
            </a:br>
            <a:r>
              <a:rPr lang="en-GB" sz="3808" dirty="0">
                <a:solidFill>
                  <a:srgbClr val="000000"/>
                </a:solidFill>
                <a:latin typeface="Angsana New" panose="02020603050405020304" pitchFamily="18" charset="-34"/>
              </a:rPr>
              <a:t>No. I have been teaching it all my life, and I do not want to have my ideas upset.</a:t>
            </a:r>
            <a:endParaRPr lang="en-GB" sz="3808" dirty="0">
              <a:latin typeface="Angsana New" panose="02020603050405020304" pitchFamily="18" charset="-34"/>
            </a:endParaRPr>
          </a:p>
        </p:txBody>
      </p:sp>
    </p:spTree>
    <p:extLst>
      <p:ext uri="{BB962C8B-B14F-4D97-AF65-F5344CB8AC3E}">
        <p14:creationId xmlns:p14="http://schemas.microsoft.com/office/powerpoint/2010/main" val="4292922206"/>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John Tukey</a:t>
            </a:r>
          </a:p>
        </p:txBody>
      </p:sp>
      <p:sp>
        <p:nvSpPr>
          <p:cNvPr id="2" name="Rectangle 1"/>
          <p:cNvSpPr/>
          <p:nvPr/>
        </p:nvSpPr>
        <p:spPr>
          <a:xfrm>
            <a:off x="551427" y="584022"/>
            <a:ext cx="7650779" cy="2905219"/>
          </a:xfrm>
          <a:prstGeom prst="rect">
            <a:avLst/>
          </a:prstGeom>
        </p:spPr>
        <p:txBody>
          <a:bodyPr wrap="square">
            <a:spAutoFit/>
          </a:bodyPr>
          <a:lstStyle/>
          <a:p>
            <a:pPr algn="ctr"/>
            <a:r>
              <a:rPr lang="en-GB" sz="6093" dirty="0">
                <a:solidFill>
                  <a:srgbClr val="000000"/>
                </a:solidFill>
                <a:latin typeface="Angsana New" panose="02020603050405020304" pitchFamily="18" charset="-34"/>
              </a:rPr>
              <a:t>The best thing about being a statistician is that you get to play in everyone's backyard.</a:t>
            </a:r>
            <a:endParaRPr lang="en-GB" sz="6093" dirty="0">
              <a:latin typeface="Angsana New" panose="02020603050405020304" pitchFamily="18" charset="-34"/>
            </a:endParaRPr>
          </a:p>
        </p:txBody>
      </p:sp>
    </p:spTree>
    <p:extLst>
      <p:ext uri="{BB962C8B-B14F-4D97-AF65-F5344CB8AC3E}">
        <p14:creationId xmlns:p14="http://schemas.microsoft.com/office/powerpoint/2010/main" val="1947509174"/>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John Tukey</a:t>
            </a:r>
          </a:p>
        </p:txBody>
      </p:sp>
      <p:sp>
        <p:nvSpPr>
          <p:cNvPr id="4" name="Rectangle 3"/>
          <p:cNvSpPr/>
          <p:nvPr/>
        </p:nvSpPr>
        <p:spPr>
          <a:xfrm>
            <a:off x="461769" y="651834"/>
            <a:ext cx="7710551" cy="2729273"/>
          </a:xfrm>
          <a:prstGeom prst="rect">
            <a:avLst/>
          </a:prstGeom>
        </p:spPr>
        <p:txBody>
          <a:bodyPr wrap="square">
            <a:spAutoFit/>
          </a:bodyPr>
          <a:lstStyle/>
          <a:p>
            <a:pPr algn="ctr"/>
            <a:r>
              <a:rPr lang="en-GB" sz="3427" dirty="0">
                <a:solidFill>
                  <a:srgbClr val="000000"/>
                </a:solidFill>
                <a:latin typeface="Angsana New" panose="02020603050405020304" pitchFamily="18" charset="-34"/>
              </a:rPr>
              <a:t>If we need a short suggestion of what exploratory </a:t>
            </a:r>
          </a:p>
          <a:p>
            <a:pPr algn="ctr"/>
            <a:r>
              <a:rPr lang="en-GB" sz="3427" dirty="0">
                <a:solidFill>
                  <a:srgbClr val="000000"/>
                </a:solidFill>
                <a:latin typeface="Angsana New" panose="02020603050405020304" pitchFamily="18" charset="-34"/>
              </a:rPr>
              <a:t>data analysis is, I would suggest that</a:t>
            </a:r>
          </a:p>
          <a:p>
            <a:pPr algn="ctr">
              <a:buFont typeface="+mj-lt"/>
              <a:buAutoNum type="arabicPeriod"/>
            </a:pPr>
            <a:r>
              <a:rPr lang="en-GB" sz="3427" dirty="0">
                <a:solidFill>
                  <a:srgbClr val="000000"/>
                </a:solidFill>
                <a:latin typeface="Angsana New" panose="02020603050405020304" pitchFamily="18" charset="-34"/>
              </a:rPr>
              <a:t> It is an attitude AND</a:t>
            </a:r>
          </a:p>
          <a:p>
            <a:pPr algn="ctr">
              <a:buFont typeface="+mj-lt"/>
              <a:buAutoNum type="arabicPeriod"/>
            </a:pPr>
            <a:r>
              <a:rPr lang="en-GB" sz="3427" dirty="0">
                <a:solidFill>
                  <a:srgbClr val="000000"/>
                </a:solidFill>
                <a:latin typeface="Angsana New" panose="02020603050405020304" pitchFamily="18" charset="-34"/>
              </a:rPr>
              <a:t> A flexibility AND</a:t>
            </a:r>
          </a:p>
          <a:p>
            <a:pPr algn="ctr">
              <a:buFont typeface="+mj-lt"/>
              <a:buAutoNum type="arabicPeriod"/>
            </a:pPr>
            <a:r>
              <a:rPr lang="en-GB" sz="3427" dirty="0">
                <a:solidFill>
                  <a:srgbClr val="000000"/>
                </a:solidFill>
                <a:latin typeface="Angsana New" panose="02020603050405020304" pitchFamily="18" charset="-34"/>
              </a:rPr>
              <a:t> Some graph paper (or transparencies, or both).</a:t>
            </a:r>
          </a:p>
        </p:txBody>
      </p:sp>
    </p:spTree>
    <p:extLst>
      <p:ext uri="{BB962C8B-B14F-4D97-AF65-F5344CB8AC3E}">
        <p14:creationId xmlns:p14="http://schemas.microsoft.com/office/powerpoint/2010/main" val="996934319"/>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John Tukey</a:t>
            </a:r>
          </a:p>
        </p:txBody>
      </p:sp>
      <p:sp>
        <p:nvSpPr>
          <p:cNvPr id="4" name="Rectangle 3"/>
          <p:cNvSpPr/>
          <p:nvPr/>
        </p:nvSpPr>
        <p:spPr>
          <a:xfrm>
            <a:off x="551427" y="1155374"/>
            <a:ext cx="7658249" cy="1850315"/>
          </a:xfrm>
          <a:prstGeom prst="rect">
            <a:avLst/>
          </a:prstGeom>
        </p:spPr>
        <p:txBody>
          <a:bodyPr wrap="square">
            <a:spAutoFit/>
          </a:bodyPr>
          <a:lstStyle/>
          <a:p>
            <a:pPr algn="ctr"/>
            <a:r>
              <a:rPr lang="en-GB" sz="3808" dirty="0">
                <a:solidFill>
                  <a:srgbClr val="000000"/>
                </a:solidFill>
                <a:latin typeface="Angsana New" panose="02020603050405020304" pitchFamily="18" charset="-34"/>
              </a:rPr>
              <a:t>Far better an approximate answer to the right question, which is often vague, than the exact answer to the wrong question, which can always be made precise.</a:t>
            </a:r>
            <a:endParaRPr lang="en-GB" sz="3808" dirty="0">
              <a:latin typeface="Angsana New" panose="02020603050405020304" pitchFamily="18" charset="-34"/>
            </a:endParaRPr>
          </a:p>
        </p:txBody>
      </p:sp>
    </p:spTree>
    <p:extLst>
      <p:ext uri="{BB962C8B-B14F-4D97-AF65-F5344CB8AC3E}">
        <p14:creationId xmlns:p14="http://schemas.microsoft.com/office/powerpoint/2010/main" val="1379368653"/>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Alan Turing</a:t>
            </a:r>
          </a:p>
        </p:txBody>
      </p:sp>
      <p:sp>
        <p:nvSpPr>
          <p:cNvPr id="2" name="Rectangle 1"/>
          <p:cNvSpPr/>
          <p:nvPr/>
        </p:nvSpPr>
        <p:spPr>
          <a:xfrm>
            <a:off x="499120" y="785767"/>
            <a:ext cx="7579224" cy="2201885"/>
          </a:xfrm>
          <a:prstGeom prst="rect">
            <a:avLst/>
          </a:prstGeom>
        </p:spPr>
        <p:txBody>
          <a:bodyPr wrap="square">
            <a:spAutoFit/>
          </a:bodyPr>
          <a:lstStyle/>
          <a:p>
            <a:pPr algn="ctr"/>
            <a:r>
              <a:rPr lang="en-GB" sz="6854" dirty="0">
                <a:solidFill>
                  <a:srgbClr val="000000"/>
                </a:solidFill>
                <a:latin typeface="Angsana New" panose="02020603050405020304" pitchFamily="18" charset="-34"/>
              </a:rPr>
              <a:t>Machines take me by surprise with great frequency.</a:t>
            </a:r>
            <a:endParaRPr lang="en-GB" sz="6854" dirty="0">
              <a:latin typeface="Angsana New" panose="02020603050405020304" pitchFamily="18" charset="-34"/>
            </a:endParaRPr>
          </a:p>
        </p:txBody>
      </p:sp>
    </p:spTree>
    <p:extLst>
      <p:ext uri="{BB962C8B-B14F-4D97-AF65-F5344CB8AC3E}">
        <p14:creationId xmlns:p14="http://schemas.microsoft.com/office/powerpoint/2010/main" val="2540330276"/>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Alan Turing</a:t>
            </a:r>
          </a:p>
        </p:txBody>
      </p:sp>
      <p:sp>
        <p:nvSpPr>
          <p:cNvPr id="4" name="Rectangle 3"/>
          <p:cNvSpPr/>
          <p:nvPr/>
        </p:nvSpPr>
        <p:spPr>
          <a:xfrm>
            <a:off x="573835" y="977527"/>
            <a:ext cx="7777792" cy="2201757"/>
          </a:xfrm>
          <a:prstGeom prst="rect">
            <a:avLst/>
          </a:prstGeom>
        </p:spPr>
        <p:txBody>
          <a:bodyPr wrap="square">
            <a:spAutoFit/>
          </a:bodyPr>
          <a:lstStyle/>
          <a:p>
            <a:pPr algn="ctr"/>
            <a:r>
              <a:rPr lang="en-GB" sz="4569" dirty="0">
                <a:solidFill>
                  <a:srgbClr val="000000"/>
                </a:solidFill>
                <a:latin typeface="Angsana New" panose="02020603050405020304" pitchFamily="18" charset="-34"/>
              </a:rPr>
              <a:t>A computer would deserve to be called intelligent if it could deceive a human into believing that it was human.</a:t>
            </a:r>
            <a:endParaRPr lang="en-GB" sz="4569" dirty="0">
              <a:latin typeface="Angsana New" panose="02020603050405020304" pitchFamily="18" charset="-34"/>
            </a:endParaRPr>
          </a:p>
        </p:txBody>
      </p:sp>
    </p:spTree>
    <p:extLst>
      <p:ext uri="{BB962C8B-B14F-4D97-AF65-F5344CB8AC3E}">
        <p14:creationId xmlns:p14="http://schemas.microsoft.com/office/powerpoint/2010/main" val="1437183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ill Sans MT" panose="020B0502020104020203" pitchFamily="34" charset="0"/>
              </a:rPr>
              <a:t>Tips</a:t>
            </a:r>
            <a:endParaRPr lang="en-GB" b="1" dirty="0">
              <a:latin typeface="Gill Sans MT" panose="020B0502020104020203" pitchFamily="34" charset="0"/>
            </a:endParaRPr>
          </a:p>
        </p:txBody>
      </p:sp>
      <p:sp>
        <p:nvSpPr>
          <p:cNvPr id="3" name="Content Placeholder 2"/>
          <p:cNvSpPr>
            <a:spLocks noGrp="1"/>
          </p:cNvSpPr>
          <p:nvPr>
            <p:ph idx="1"/>
          </p:nvPr>
        </p:nvSpPr>
        <p:spPr>
          <a:xfrm>
            <a:off x="773122" y="1286485"/>
            <a:ext cx="7092949" cy="2740293"/>
          </a:xfrm>
        </p:spPr>
        <p:txBody>
          <a:bodyPr>
            <a:normAutofit/>
          </a:bodyPr>
          <a:lstStyle/>
          <a:p>
            <a:pPr marL="0" indent="0">
              <a:buNone/>
            </a:pPr>
            <a:r>
              <a:rPr lang="en-GB" b="1" dirty="0" smtClean="0">
                <a:latin typeface="Gill Sans MT" panose="020B0502020104020203" pitchFamily="34" charset="0"/>
              </a:rPr>
              <a:t>Replace all fonts:</a:t>
            </a:r>
          </a:p>
          <a:p>
            <a:pPr marL="0" indent="0">
              <a:buNone/>
            </a:pPr>
            <a:r>
              <a:rPr lang="en-GB" dirty="0" smtClean="0">
                <a:latin typeface="Gill Sans MT" panose="020B0502020104020203" pitchFamily="34" charset="0"/>
              </a:rPr>
              <a:t>Home </a:t>
            </a:r>
          </a:p>
          <a:p>
            <a:pPr marL="0" indent="0">
              <a:buNone/>
            </a:pPr>
            <a:r>
              <a:rPr lang="en-GB" dirty="0" smtClean="0">
                <a:latin typeface="Gill Sans MT" panose="020B0502020104020203" pitchFamily="34" charset="0"/>
              </a:rPr>
              <a:t>&gt; Editing (Replace) </a:t>
            </a:r>
          </a:p>
          <a:p>
            <a:pPr marL="0" indent="0">
              <a:buNone/>
            </a:pPr>
            <a:endParaRPr lang="en-GB" dirty="0" smtClean="0">
              <a:latin typeface="Gill Sans MT" panose="020B0502020104020203" pitchFamily="34" charset="0"/>
            </a:endParaRPr>
          </a:p>
          <a:p>
            <a:pPr marL="0" indent="0">
              <a:buNone/>
            </a:pPr>
            <a:endParaRPr lang="en-GB" dirty="0">
              <a:latin typeface="Gill Sans MT" panose="020B0502020104020203" pitchFamily="34" charset="0"/>
            </a:endParaRPr>
          </a:p>
          <a:p>
            <a:pPr marL="0" indent="0">
              <a:buNone/>
            </a:pPr>
            <a:endParaRPr lang="en-GB" dirty="0">
              <a:latin typeface="Gill Sans MT" panose="020B0502020104020203" pitchFamily="34" charset="0"/>
            </a:endParaRPr>
          </a:p>
          <a:p>
            <a:pPr marL="0" indent="0">
              <a:buNone/>
            </a:pPr>
            <a:r>
              <a:rPr lang="en-GB" dirty="0" smtClean="0">
                <a:latin typeface="Gill Sans MT" panose="020B0502020104020203" pitchFamily="34" charset="0"/>
              </a:rPr>
              <a:t>&gt; Replace Fonts…</a:t>
            </a:r>
          </a:p>
          <a:p>
            <a:pPr marL="0" indent="0">
              <a:buNone/>
            </a:pPr>
            <a:endParaRPr lang="en-GB" dirty="0">
              <a:latin typeface="Gill Sans MT" panose="020B0502020104020203" pitchFamily="34" charset="0"/>
            </a:endParaRPr>
          </a:p>
          <a:p>
            <a:pPr marL="0" indent="0">
              <a:buNone/>
            </a:pPr>
            <a:endParaRPr lang="en-GB" dirty="0">
              <a:latin typeface="Gill Sans MT" panose="020B0502020104020203" pitchFamily="34" charset="0"/>
            </a:endParaRPr>
          </a:p>
        </p:txBody>
      </p:sp>
      <p:pic>
        <p:nvPicPr>
          <p:cNvPr id="4" name="Picture 3"/>
          <p:cNvPicPr>
            <a:picLocks noChangeAspect="1"/>
          </p:cNvPicPr>
          <p:nvPr/>
        </p:nvPicPr>
        <p:blipFill>
          <a:blip r:embed="rId2"/>
          <a:stretch>
            <a:fillRect/>
          </a:stretch>
        </p:blipFill>
        <p:spPr>
          <a:xfrm>
            <a:off x="2969705" y="1795051"/>
            <a:ext cx="1135207" cy="119495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055996" y="3127247"/>
            <a:ext cx="2989927" cy="1253541"/>
          </a:xfrm>
          <a:prstGeom prst="rect">
            <a:avLst/>
          </a:prstGeom>
          <a:ln>
            <a:solidFill>
              <a:schemeClr val="tx1"/>
            </a:solidFill>
          </a:ln>
        </p:spPr>
      </p:pic>
    </p:spTree>
    <p:extLst>
      <p:ext uri="{BB962C8B-B14F-4D97-AF65-F5344CB8AC3E}">
        <p14:creationId xmlns:p14="http://schemas.microsoft.com/office/powerpoint/2010/main" val="3991946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725314" y="3579285"/>
            <a:ext cx="3395379" cy="561051"/>
          </a:xfrm>
          <a:prstGeom prst="rect">
            <a:avLst/>
          </a:prstGeom>
          <a:noFill/>
        </p:spPr>
        <p:txBody>
          <a:bodyPr wrap="square" rtlCol="0">
            <a:spAutoFit/>
          </a:bodyPr>
          <a:lstStyle/>
          <a:p>
            <a:r>
              <a:rPr lang="en-GB" sz="3046" dirty="0">
                <a:latin typeface="Angsana New" panose="02020603050405020304" pitchFamily="18" charset="-34"/>
              </a:rPr>
              <a:t>Roger Bacon</a:t>
            </a:r>
          </a:p>
        </p:txBody>
      </p:sp>
      <p:sp>
        <p:nvSpPr>
          <p:cNvPr id="2" name="Rectangle 1"/>
          <p:cNvSpPr/>
          <p:nvPr/>
        </p:nvSpPr>
        <p:spPr>
          <a:xfrm>
            <a:off x="865222" y="1286357"/>
            <a:ext cx="7428190" cy="1733039"/>
          </a:xfrm>
          <a:prstGeom prst="rect">
            <a:avLst/>
          </a:prstGeom>
        </p:spPr>
        <p:txBody>
          <a:bodyPr wrap="square">
            <a:spAutoFit/>
          </a:bodyPr>
          <a:lstStyle/>
          <a:p>
            <a:pPr algn="ctr"/>
            <a:r>
              <a:rPr lang="en-GB" sz="5331" dirty="0">
                <a:solidFill>
                  <a:srgbClr val="000000"/>
                </a:solidFill>
                <a:latin typeface="Angsana New" panose="02020603050405020304" pitchFamily="18" charset="-34"/>
              </a:rPr>
              <a:t>Mathematics is absolutely necessary and useful to the other sciences.</a:t>
            </a:r>
            <a:endParaRPr lang="en-GB" sz="5331" dirty="0">
              <a:latin typeface="Angsana New" panose="02020603050405020304" pitchFamily="18" charset="-34"/>
            </a:endParaRPr>
          </a:p>
        </p:txBody>
      </p:sp>
    </p:spTree>
    <p:extLst>
      <p:ext uri="{BB962C8B-B14F-4D97-AF65-F5344CB8AC3E}">
        <p14:creationId xmlns:p14="http://schemas.microsoft.com/office/powerpoint/2010/main" val="2264584849"/>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Stan Ulam</a:t>
            </a:r>
          </a:p>
        </p:txBody>
      </p:sp>
      <p:sp>
        <p:nvSpPr>
          <p:cNvPr id="2" name="Rectangle 1"/>
          <p:cNvSpPr/>
          <p:nvPr/>
        </p:nvSpPr>
        <p:spPr>
          <a:xfrm>
            <a:off x="663492" y="1268915"/>
            <a:ext cx="7628366" cy="1733039"/>
          </a:xfrm>
          <a:prstGeom prst="rect">
            <a:avLst/>
          </a:prstGeom>
        </p:spPr>
        <p:txBody>
          <a:bodyPr wrap="square">
            <a:spAutoFit/>
          </a:bodyPr>
          <a:lstStyle/>
          <a:p>
            <a:pPr algn="ctr"/>
            <a:r>
              <a:rPr lang="en-GB" sz="5331" dirty="0">
                <a:solidFill>
                  <a:srgbClr val="000000"/>
                </a:solidFill>
                <a:latin typeface="Angsana New" panose="02020603050405020304" pitchFamily="18" charset="-34"/>
              </a:rPr>
              <a:t>The infinite we shall do right away. </a:t>
            </a:r>
          </a:p>
          <a:p>
            <a:pPr algn="ctr"/>
            <a:r>
              <a:rPr lang="en-GB" sz="5331" dirty="0">
                <a:solidFill>
                  <a:srgbClr val="000000"/>
                </a:solidFill>
                <a:latin typeface="Angsana New" panose="02020603050405020304" pitchFamily="18" charset="-34"/>
              </a:rPr>
              <a:t>The finite may take a little longer.</a:t>
            </a:r>
            <a:endParaRPr lang="en-GB" sz="5331" dirty="0">
              <a:latin typeface="Angsana New" panose="02020603050405020304" pitchFamily="18" charset="-34"/>
            </a:endParaRPr>
          </a:p>
        </p:txBody>
      </p:sp>
    </p:spTree>
    <p:extLst>
      <p:ext uri="{BB962C8B-B14F-4D97-AF65-F5344CB8AC3E}">
        <p14:creationId xmlns:p14="http://schemas.microsoft.com/office/powerpoint/2010/main" val="2365368123"/>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Stan Ulam</a:t>
            </a:r>
          </a:p>
        </p:txBody>
      </p:sp>
      <p:sp>
        <p:nvSpPr>
          <p:cNvPr id="2" name="Rectangle 1"/>
          <p:cNvSpPr/>
          <p:nvPr/>
        </p:nvSpPr>
        <p:spPr>
          <a:xfrm>
            <a:off x="543954" y="753384"/>
            <a:ext cx="7785265" cy="2553391"/>
          </a:xfrm>
          <a:prstGeom prst="rect">
            <a:avLst/>
          </a:prstGeom>
        </p:spPr>
        <p:txBody>
          <a:bodyPr wrap="square">
            <a:spAutoFit/>
          </a:bodyPr>
          <a:lstStyle/>
          <a:p>
            <a:pPr algn="ctr"/>
            <a:r>
              <a:rPr lang="en-GB" sz="5331" dirty="0">
                <a:solidFill>
                  <a:srgbClr val="000000"/>
                </a:solidFill>
                <a:latin typeface="Angsana New" panose="02020603050405020304" pitchFamily="18" charset="-34"/>
              </a:rPr>
              <a:t>Knowing what is big and what is small is more important than being able to solve partial differential equations.</a:t>
            </a:r>
            <a:endParaRPr lang="en-GB" sz="5331" dirty="0">
              <a:latin typeface="Angsana New" panose="02020603050405020304" pitchFamily="18" charset="-34"/>
            </a:endParaRPr>
          </a:p>
        </p:txBody>
      </p:sp>
    </p:spTree>
    <p:extLst>
      <p:ext uri="{BB962C8B-B14F-4D97-AF65-F5344CB8AC3E}">
        <p14:creationId xmlns:p14="http://schemas.microsoft.com/office/powerpoint/2010/main" val="701733831"/>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Stan Ulam</a:t>
            </a:r>
          </a:p>
        </p:txBody>
      </p:sp>
      <p:sp>
        <p:nvSpPr>
          <p:cNvPr id="2" name="Rectangle 1"/>
          <p:cNvSpPr/>
          <p:nvPr/>
        </p:nvSpPr>
        <p:spPr>
          <a:xfrm>
            <a:off x="693380" y="844511"/>
            <a:ext cx="7591005" cy="2201885"/>
          </a:xfrm>
          <a:prstGeom prst="rect">
            <a:avLst/>
          </a:prstGeom>
        </p:spPr>
        <p:txBody>
          <a:bodyPr wrap="square">
            <a:spAutoFit/>
          </a:bodyPr>
          <a:lstStyle/>
          <a:p>
            <a:pPr algn="ctr"/>
            <a:r>
              <a:rPr lang="en-GB" sz="6854" dirty="0">
                <a:solidFill>
                  <a:srgbClr val="000000"/>
                </a:solidFill>
                <a:latin typeface="Angsana New" panose="02020603050405020304" pitchFamily="18" charset="-34"/>
              </a:rPr>
              <a:t>Any good idea can be stated in fifty words or less.</a:t>
            </a:r>
            <a:endParaRPr lang="en-GB" sz="6854" dirty="0">
              <a:latin typeface="Angsana New" panose="02020603050405020304" pitchFamily="18" charset="-34"/>
            </a:endParaRPr>
          </a:p>
        </p:txBody>
      </p:sp>
    </p:spTree>
    <p:extLst>
      <p:ext uri="{BB962C8B-B14F-4D97-AF65-F5344CB8AC3E}">
        <p14:creationId xmlns:p14="http://schemas.microsoft.com/office/powerpoint/2010/main" val="202452100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Stan Ulam</a:t>
            </a:r>
          </a:p>
        </p:txBody>
      </p:sp>
      <p:sp>
        <p:nvSpPr>
          <p:cNvPr id="4" name="Rectangle 3"/>
          <p:cNvSpPr/>
          <p:nvPr/>
        </p:nvSpPr>
        <p:spPr>
          <a:xfrm>
            <a:off x="730743" y="499346"/>
            <a:ext cx="7366863" cy="2904898"/>
          </a:xfrm>
          <a:prstGeom prst="rect">
            <a:avLst/>
          </a:prstGeom>
        </p:spPr>
        <p:txBody>
          <a:bodyPr wrap="square">
            <a:spAutoFit/>
          </a:bodyPr>
          <a:lstStyle/>
          <a:p>
            <a:pPr algn="ctr"/>
            <a:r>
              <a:rPr lang="en-GB" sz="4569" dirty="0">
                <a:solidFill>
                  <a:srgbClr val="000000"/>
                </a:solidFill>
                <a:latin typeface="Angsana New" panose="02020603050405020304" pitchFamily="18" charset="-34"/>
              </a:rPr>
              <a:t>Do not lose your faith. </a:t>
            </a:r>
          </a:p>
          <a:p>
            <a:pPr algn="ctr"/>
            <a:r>
              <a:rPr lang="en-GB" sz="4569" dirty="0">
                <a:solidFill>
                  <a:srgbClr val="000000"/>
                </a:solidFill>
                <a:latin typeface="Angsana New" panose="02020603050405020304" pitchFamily="18" charset="-34"/>
              </a:rPr>
              <a:t>A mighty fortress is our mathematics. Mathematics will rise to the challenge, </a:t>
            </a:r>
          </a:p>
          <a:p>
            <a:pPr algn="ctr"/>
            <a:r>
              <a:rPr lang="en-GB" sz="4569" dirty="0">
                <a:solidFill>
                  <a:srgbClr val="000000"/>
                </a:solidFill>
                <a:latin typeface="Angsana New" panose="02020603050405020304" pitchFamily="18" charset="-34"/>
              </a:rPr>
              <a:t>as it always has.</a:t>
            </a:r>
            <a:endParaRPr lang="en-GB" sz="4569" dirty="0">
              <a:latin typeface="Angsana New" panose="02020603050405020304" pitchFamily="18" charset="-34"/>
            </a:endParaRPr>
          </a:p>
        </p:txBody>
      </p:sp>
    </p:spTree>
    <p:extLst>
      <p:ext uri="{BB962C8B-B14F-4D97-AF65-F5344CB8AC3E}">
        <p14:creationId xmlns:p14="http://schemas.microsoft.com/office/powerpoint/2010/main" val="1169782710"/>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François Viète</a:t>
            </a:r>
          </a:p>
        </p:txBody>
      </p:sp>
      <p:sp>
        <p:nvSpPr>
          <p:cNvPr id="2" name="Rectangle 1"/>
          <p:cNvSpPr/>
          <p:nvPr/>
        </p:nvSpPr>
        <p:spPr>
          <a:xfrm>
            <a:off x="663501" y="584023"/>
            <a:ext cx="7598477" cy="2904770"/>
          </a:xfrm>
          <a:prstGeom prst="rect">
            <a:avLst/>
          </a:prstGeom>
        </p:spPr>
        <p:txBody>
          <a:bodyPr wrap="square">
            <a:spAutoFit/>
          </a:bodyPr>
          <a:lstStyle/>
          <a:p>
            <a:pPr algn="ctr"/>
            <a:r>
              <a:rPr lang="en-GB" sz="3046" i="1" dirty="0">
                <a:solidFill>
                  <a:srgbClr val="000000"/>
                </a:solidFill>
                <a:latin typeface="Angsana New" panose="02020603050405020304" pitchFamily="18" charset="-34"/>
              </a:rPr>
              <a:t>Quod est, Nullum non problema solvere.</a:t>
            </a:r>
            <a:r>
              <a:rPr lang="en-GB" sz="3046" dirty="0">
                <a:latin typeface="Angsana New" panose="02020603050405020304" pitchFamily="18" charset="-34"/>
              </a:rPr>
              <a:t/>
            </a:r>
            <a:br>
              <a:rPr lang="en-GB" sz="3046" dirty="0">
                <a:latin typeface="Angsana New" panose="02020603050405020304" pitchFamily="18" charset="-34"/>
              </a:rPr>
            </a:br>
            <a:r>
              <a:rPr lang="en-GB" sz="7615" dirty="0">
                <a:solidFill>
                  <a:srgbClr val="000000"/>
                </a:solidFill>
                <a:latin typeface="Angsana New" panose="02020603050405020304" pitchFamily="18" charset="-34"/>
              </a:rPr>
              <a:t>There is no problem that cannot be solved.</a:t>
            </a:r>
            <a:endParaRPr lang="en-GB" sz="7615" dirty="0">
              <a:latin typeface="Angsana New" panose="02020603050405020304" pitchFamily="18" charset="-34"/>
            </a:endParaRPr>
          </a:p>
        </p:txBody>
      </p:sp>
    </p:spTree>
    <p:extLst>
      <p:ext uri="{BB962C8B-B14F-4D97-AF65-F5344CB8AC3E}">
        <p14:creationId xmlns:p14="http://schemas.microsoft.com/office/powerpoint/2010/main" val="1620520751"/>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François Viète</a:t>
            </a:r>
          </a:p>
        </p:txBody>
      </p:sp>
      <p:sp>
        <p:nvSpPr>
          <p:cNvPr id="4" name="Rectangle 3"/>
          <p:cNvSpPr/>
          <p:nvPr/>
        </p:nvSpPr>
        <p:spPr>
          <a:xfrm>
            <a:off x="543956" y="1245031"/>
            <a:ext cx="7591007" cy="1850315"/>
          </a:xfrm>
          <a:prstGeom prst="rect">
            <a:avLst/>
          </a:prstGeom>
        </p:spPr>
        <p:txBody>
          <a:bodyPr wrap="square">
            <a:spAutoFit/>
          </a:bodyPr>
          <a:lstStyle/>
          <a:p>
            <a:pPr algn="ctr"/>
            <a:r>
              <a:rPr lang="en-GB" sz="3808" dirty="0">
                <a:solidFill>
                  <a:srgbClr val="000000"/>
                </a:solidFill>
                <a:latin typeface="Angsana New" panose="02020603050405020304" pitchFamily="18" charset="-34"/>
              </a:rPr>
              <a:t>There is a certain way of searching for the truth in mathematics that Plato is said first to have discovered. Theon called this analysis.</a:t>
            </a:r>
            <a:endParaRPr lang="en-GB" sz="3808" dirty="0">
              <a:latin typeface="Angsana New" panose="02020603050405020304" pitchFamily="18" charset="-34"/>
            </a:endParaRPr>
          </a:p>
        </p:txBody>
      </p:sp>
    </p:spTree>
    <p:extLst>
      <p:ext uri="{BB962C8B-B14F-4D97-AF65-F5344CB8AC3E}">
        <p14:creationId xmlns:p14="http://schemas.microsoft.com/office/powerpoint/2010/main" val="2247531502"/>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John von Neumann</a:t>
            </a:r>
          </a:p>
        </p:txBody>
      </p:sp>
      <p:sp>
        <p:nvSpPr>
          <p:cNvPr id="4" name="Rectangle 3"/>
          <p:cNvSpPr/>
          <p:nvPr/>
        </p:nvSpPr>
        <p:spPr>
          <a:xfrm>
            <a:off x="551430" y="1321214"/>
            <a:ext cx="7650779" cy="1498615"/>
          </a:xfrm>
          <a:prstGeom prst="rect">
            <a:avLst/>
          </a:prstGeom>
        </p:spPr>
        <p:txBody>
          <a:bodyPr wrap="square">
            <a:spAutoFit/>
          </a:bodyPr>
          <a:lstStyle/>
          <a:p>
            <a:pPr algn="ctr"/>
            <a:r>
              <a:rPr lang="en-GB" sz="4569" dirty="0">
                <a:solidFill>
                  <a:srgbClr val="000000"/>
                </a:solidFill>
                <a:latin typeface="Angsana New" panose="02020603050405020304" pitchFamily="18" charset="-34"/>
              </a:rPr>
              <a:t>In mathematics you don't understand things. You just get used to them.</a:t>
            </a:r>
            <a:endParaRPr lang="en-GB" sz="4569" dirty="0">
              <a:latin typeface="Angsana New" panose="02020603050405020304" pitchFamily="18" charset="-34"/>
            </a:endParaRPr>
          </a:p>
        </p:txBody>
      </p:sp>
    </p:spTree>
    <p:extLst>
      <p:ext uri="{BB962C8B-B14F-4D97-AF65-F5344CB8AC3E}">
        <p14:creationId xmlns:p14="http://schemas.microsoft.com/office/powerpoint/2010/main" val="3032738052"/>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John von Neumann</a:t>
            </a:r>
          </a:p>
        </p:txBody>
      </p:sp>
      <p:sp>
        <p:nvSpPr>
          <p:cNvPr id="2" name="Rectangle 1"/>
          <p:cNvSpPr/>
          <p:nvPr/>
        </p:nvSpPr>
        <p:spPr>
          <a:xfrm>
            <a:off x="641078" y="663724"/>
            <a:ext cx="7583534" cy="2553391"/>
          </a:xfrm>
          <a:prstGeom prst="rect">
            <a:avLst/>
          </a:prstGeom>
        </p:spPr>
        <p:txBody>
          <a:bodyPr wrap="square">
            <a:spAutoFit/>
          </a:bodyPr>
          <a:lstStyle/>
          <a:p>
            <a:pPr algn="ctr"/>
            <a:r>
              <a:rPr lang="en-GB" sz="5331" dirty="0">
                <a:solidFill>
                  <a:srgbClr val="000000"/>
                </a:solidFill>
                <a:latin typeface="Angsana New" panose="02020603050405020304" pitchFamily="18" charset="-34"/>
              </a:rPr>
              <a:t>Anyone who considers arithmetic methods of producing random digits is, of course, in a state of sin.</a:t>
            </a:r>
            <a:endParaRPr lang="en-GB" sz="5331" dirty="0">
              <a:latin typeface="Angsana New" panose="02020603050405020304" pitchFamily="18" charset="-34"/>
            </a:endParaRPr>
          </a:p>
        </p:txBody>
      </p:sp>
    </p:spTree>
    <p:extLst>
      <p:ext uri="{BB962C8B-B14F-4D97-AF65-F5344CB8AC3E}">
        <p14:creationId xmlns:p14="http://schemas.microsoft.com/office/powerpoint/2010/main" val="2488562185"/>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John von Neumann</a:t>
            </a:r>
          </a:p>
        </p:txBody>
      </p:sp>
      <p:sp>
        <p:nvSpPr>
          <p:cNvPr id="2" name="Rectangle 1"/>
          <p:cNvSpPr/>
          <p:nvPr/>
        </p:nvSpPr>
        <p:spPr>
          <a:xfrm>
            <a:off x="648558" y="1231556"/>
            <a:ext cx="7523765" cy="1733039"/>
          </a:xfrm>
          <a:prstGeom prst="rect">
            <a:avLst/>
          </a:prstGeom>
        </p:spPr>
        <p:txBody>
          <a:bodyPr wrap="square">
            <a:spAutoFit/>
          </a:bodyPr>
          <a:lstStyle/>
          <a:p>
            <a:pPr algn="ctr"/>
            <a:r>
              <a:rPr lang="en-GB" sz="5331" dirty="0">
                <a:solidFill>
                  <a:srgbClr val="000000"/>
                </a:solidFill>
                <a:latin typeface="Angsana New" panose="02020603050405020304" pitchFamily="18" charset="-34"/>
              </a:rPr>
              <a:t>All stable processes we shall predict. All unstable processes we shall control.</a:t>
            </a:r>
            <a:endParaRPr lang="en-GB" sz="5331" dirty="0">
              <a:latin typeface="Angsana New" panose="02020603050405020304" pitchFamily="18" charset="-34"/>
            </a:endParaRPr>
          </a:p>
        </p:txBody>
      </p:sp>
    </p:spTree>
    <p:extLst>
      <p:ext uri="{BB962C8B-B14F-4D97-AF65-F5344CB8AC3E}">
        <p14:creationId xmlns:p14="http://schemas.microsoft.com/office/powerpoint/2010/main" val="1900336639"/>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John von Neumann</a:t>
            </a:r>
          </a:p>
        </p:txBody>
      </p:sp>
      <p:sp>
        <p:nvSpPr>
          <p:cNvPr id="2" name="Rectangle 1"/>
          <p:cNvSpPr/>
          <p:nvPr/>
        </p:nvSpPr>
        <p:spPr>
          <a:xfrm>
            <a:off x="573833" y="466840"/>
            <a:ext cx="7576064" cy="2846548"/>
          </a:xfrm>
          <a:prstGeom prst="rect">
            <a:avLst/>
          </a:prstGeom>
        </p:spPr>
        <p:txBody>
          <a:bodyPr wrap="square">
            <a:spAutoFit/>
          </a:bodyPr>
          <a:lstStyle/>
          <a:p>
            <a:pPr algn="ctr"/>
            <a:r>
              <a:rPr lang="en-GB" sz="2666" dirty="0">
                <a:solidFill>
                  <a:srgbClr val="000000"/>
                </a:solidFill>
                <a:latin typeface="Angsana New" panose="02020603050405020304" pitchFamily="18" charset="-34"/>
              </a:rPr>
              <a:t>[In 1949:]</a:t>
            </a:r>
          </a:p>
          <a:p>
            <a:pPr algn="ctr"/>
            <a:r>
              <a:rPr lang="en-GB" sz="3808" dirty="0">
                <a:solidFill>
                  <a:srgbClr val="000000"/>
                </a:solidFill>
                <a:latin typeface="Angsana New" panose="02020603050405020304" pitchFamily="18" charset="-34"/>
              </a:rPr>
              <a:t>It would appear that we have reached the limits of what it is possible to achieve with computer technology, although one should be careful with such statements, as they tend to sound pretty silly in 5 years.</a:t>
            </a:r>
            <a:endParaRPr lang="en-GB" sz="3808" dirty="0">
              <a:latin typeface="Angsana New" panose="02020603050405020304" pitchFamily="18" charset="-34"/>
            </a:endParaRPr>
          </a:p>
        </p:txBody>
      </p:sp>
    </p:spTree>
    <p:extLst>
      <p:ext uri="{BB962C8B-B14F-4D97-AF65-F5344CB8AC3E}">
        <p14:creationId xmlns:p14="http://schemas.microsoft.com/office/powerpoint/2010/main" val="3841481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725314" y="3579285"/>
            <a:ext cx="3395379" cy="561051"/>
          </a:xfrm>
          <a:prstGeom prst="rect">
            <a:avLst/>
          </a:prstGeom>
          <a:noFill/>
        </p:spPr>
        <p:txBody>
          <a:bodyPr wrap="square" rtlCol="0">
            <a:spAutoFit/>
          </a:bodyPr>
          <a:lstStyle/>
          <a:p>
            <a:r>
              <a:rPr lang="en-GB" sz="3046" dirty="0">
                <a:latin typeface="Angsana New" panose="02020603050405020304" pitchFamily="18" charset="-34"/>
              </a:rPr>
              <a:t>Roger Bacon</a:t>
            </a:r>
          </a:p>
        </p:txBody>
      </p:sp>
      <p:sp>
        <p:nvSpPr>
          <p:cNvPr id="2" name="Rectangle 1"/>
          <p:cNvSpPr/>
          <p:nvPr/>
        </p:nvSpPr>
        <p:spPr>
          <a:xfrm>
            <a:off x="379577" y="1076117"/>
            <a:ext cx="7994466" cy="1967590"/>
          </a:xfrm>
          <a:prstGeom prst="rect">
            <a:avLst/>
          </a:prstGeom>
        </p:spPr>
        <p:txBody>
          <a:bodyPr wrap="square">
            <a:spAutoFit/>
          </a:bodyPr>
          <a:lstStyle/>
          <a:p>
            <a:pPr algn="ctr"/>
            <a:r>
              <a:rPr lang="en-GB" sz="6093" dirty="0">
                <a:solidFill>
                  <a:srgbClr val="000000"/>
                </a:solidFill>
                <a:latin typeface="Angsana New" panose="02020603050405020304" pitchFamily="18" charset="-34"/>
              </a:rPr>
              <a:t>A little learning is a dangerous thing but none at all is fatal.</a:t>
            </a:r>
            <a:endParaRPr lang="en-GB" sz="6093" dirty="0">
              <a:latin typeface="Angsana New" panose="02020603050405020304" pitchFamily="18" charset="-34"/>
            </a:endParaRPr>
          </a:p>
        </p:txBody>
      </p:sp>
    </p:spTree>
    <p:extLst>
      <p:ext uri="{BB962C8B-B14F-4D97-AF65-F5344CB8AC3E}">
        <p14:creationId xmlns:p14="http://schemas.microsoft.com/office/powerpoint/2010/main" val="3576534905"/>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John von Neumann</a:t>
            </a:r>
          </a:p>
        </p:txBody>
      </p:sp>
      <p:sp>
        <p:nvSpPr>
          <p:cNvPr id="4" name="Rectangle 3"/>
          <p:cNvSpPr/>
          <p:nvPr/>
        </p:nvSpPr>
        <p:spPr>
          <a:xfrm>
            <a:off x="611192" y="584022"/>
            <a:ext cx="7650777" cy="2905219"/>
          </a:xfrm>
          <a:prstGeom prst="rect">
            <a:avLst/>
          </a:prstGeom>
        </p:spPr>
        <p:txBody>
          <a:bodyPr wrap="square">
            <a:spAutoFit/>
          </a:bodyPr>
          <a:lstStyle/>
          <a:p>
            <a:pPr algn="ctr"/>
            <a:r>
              <a:rPr lang="en-GB" sz="6093" dirty="0">
                <a:solidFill>
                  <a:srgbClr val="000000"/>
                </a:solidFill>
                <a:latin typeface="Angsana New" panose="02020603050405020304" pitchFamily="18" charset="-34"/>
              </a:rPr>
              <a:t>There's no sense in being precise when you don't even know what you're talking about.</a:t>
            </a:r>
            <a:r>
              <a:rPr lang="en-GB" sz="6093" dirty="0">
                <a:latin typeface="Angsana New" panose="02020603050405020304" pitchFamily="18" charset="-34"/>
              </a:rPr>
              <a:t> </a:t>
            </a:r>
          </a:p>
        </p:txBody>
      </p:sp>
    </p:spTree>
    <p:extLst>
      <p:ext uri="{BB962C8B-B14F-4D97-AF65-F5344CB8AC3E}">
        <p14:creationId xmlns:p14="http://schemas.microsoft.com/office/powerpoint/2010/main" val="2532614668"/>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John von Neumann</a:t>
            </a:r>
          </a:p>
        </p:txBody>
      </p:sp>
      <p:sp>
        <p:nvSpPr>
          <p:cNvPr id="4" name="Rectangle 3"/>
          <p:cNvSpPr/>
          <p:nvPr/>
        </p:nvSpPr>
        <p:spPr>
          <a:xfrm>
            <a:off x="670964" y="857983"/>
            <a:ext cx="7456519" cy="2201757"/>
          </a:xfrm>
          <a:prstGeom prst="rect">
            <a:avLst/>
          </a:prstGeom>
        </p:spPr>
        <p:txBody>
          <a:bodyPr wrap="square">
            <a:spAutoFit/>
          </a:bodyPr>
          <a:lstStyle/>
          <a:p>
            <a:pPr algn="ctr"/>
            <a:r>
              <a:rPr lang="en-GB" sz="4569" dirty="0">
                <a:solidFill>
                  <a:srgbClr val="000000"/>
                </a:solidFill>
                <a:latin typeface="Angsana New" panose="02020603050405020304" pitchFamily="18" charset="-34"/>
              </a:rPr>
              <a:t>If people do not believe that mathematics is simple, it is only because they do not realise how complicated life is.</a:t>
            </a:r>
            <a:endParaRPr lang="en-GB" sz="4569" dirty="0">
              <a:latin typeface="Angsana New" panose="02020603050405020304" pitchFamily="18" charset="-34"/>
            </a:endParaRPr>
          </a:p>
        </p:txBody>
      </p:sp>
    </p:spTree>
    <p:extLst>
      <p:ext uri="{BB962C8B-B14F-4D97-AF65-F5344CB8AC3E}">
        <p14:creationId xmlns:p14="http://schemas.microsoft.com/office/powerpoint/2010/main" val="823101112"/>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Karl Weierstrass</a:t>
            </a:r>
          </a:p>
        </p:txBody>
      </p:sp>
      <p:sp>
        <p:nvSpPr>
          <p:cNvPr id="2" name="Rectangle 1"/>
          <p:cNvSpPr/>
          <p:nvPr/>
        </p:nvSpPr>
        <p:spPr>
          <a:xfrm>
            <a:off x="536487" y="835570"/>
            <a:ext cx="7755379" cy="2553391"/>
          </a:xfrm>
          <a:prstGeom prst="rect">
            <a:avLst/>
          </a:prstGeom>
        </p:spPr>
        <p:txBody>
          <a:bodyPr wrap="square">
            <a:spAutoFit/>
          </a:bodyPr>
          <a:lstStyle/>
          <a:p>
            <a:pPr algn="ctr"/>
            <a:r>
              <a:rPr lang="en-GB" sz="5331" dirty="0">
                <a:solidFill>
                  <a:srgbClr val="000000"/>
                </a:solidFill>
                <a:latin typeface="Angsana New" panose="02020603050405020304" pitchFamily="18" charset="-34"/>
              </a:rPr>
              <a:t>It is true that a mathematician who is not also something of a poet will never be a perfect mathematician.</a:t>
            </a:r>
            <a:endParaRPr lang="en-GB" sz="5331" dirty="0">
              <a:latin typeface="Angsana New" panose="02020603050405020304" pitchFamily="18" charset="-34"/>
            </a:endParaRPr>
          </a:p>
        </p:txBody>
      </p:sp>
    </p:spTree>
    <p:extLst>
      <p:ext uri="{BB962C8B-B14F-4D97-AF65-F5344CB8AC3E}">
        <p14:creationId xmlns:p14="http://schemas.microsoft.com/office/powerpoint/2010/main" val="3367901094"/>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Hermann Weyl</a:t>
            </a:r>
          </a:p>
        </p:txBody>
      </p:sp>
      <p:sp>
        <p:nvSpPr>
          <p:cNvPr id="2" name="Rectangle 1"/>
          <p:cNvSpPr/>
          <p:nvPr/>
        </p:nvSpPr>
        <p:spPr>
          <a:xfrm>
            <a:off x="506593" y="759386"/>
            <a:ext cx="7673192" cy="2201757"/>
          </a:xfrm>
          <a:prstGeom prst="rect">
            <a:avLst/>
          </a:prstGeom>
        </p:spPr>
        <p:txBody>
          <a:bodyPr wrap="square">
            <a:spAutoFit/>
          </a:bodyPr>
          <a:lstStyle/>
          <a:p>
            <a:pPr algn="ctr"/>
            <a:r>
              <a:rPr lang="en-GB" sz="4569" dirty="0">
                <a:solidFill>
                  <a:srgbClr val="000000"/>
                </a:solidFill>
                <a:latin typeface="Angsana New" panose="02020603050405020304" pitchFamily="18" charset="-34"/>
              </a:rPr>
              <a:t>My work has always tried to unite the true with the beautiful and when I had to choose one or the other, I usually chose the beautiful. </a:t>
            </a:r>
            <a:endParaRPr lang="en-GB" sz="4569" dirty="0">
              <a:latin typeface="Angsana New" panose="02020603050405020304" pitchFamily="18" charset="-34"/>
            </a:endParaRPr>
          </a:p>
        </p:txBody>
      </p:sp>
    </p:spTree>
    <p:extLst>
      <p:ext uri="{BB962C8B-B14F-4D97-AF65-F5344CB8AC3E}">
        <p14:creationId xmlns:p14="http://schemas.microsoft.com/office/powerpoint/2010/main" val="2646001437"/>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Hermann Weyl</a:t>
            </a:r>
          </a:p>
        </p:txBody>
      </p:sp>
      <p:sp>
        <p:nvSpPr>
          <p:cNvPr id="2" name="Rectangle 1"/>
          <p:cNvSpPr/>
          <p:nvPr/>
        </p:nvSpPr>
        <p:spPr>
          <a:xfrm>
            <a:off x="626133" y="1209143"/>
            <a:ext cx="7561123" cy="1498615"/>
          </a:xfrm>
          <a:prstGeom prst="rect">
            <a:avLst/>
          </a:prstGeom>
        </p:spPr>
        <p:txBody>
          <a:bodyPr wrap="square">
            <a:spAutoFit/>
          </a:bodyPr>
          <a:lstStyle/>
          <a:p>
            <a:pPr algn="ctr"/>
            <a:r>
              <a:rPr lang="en-GB" sz="4569" dirty="0">
                <a:solidFill>
                  <a:srgbClr val="000000"/>
                </a:solidFill>
                <a:latin typeface="Angsana New" panose="02020603050405020304" pitchFamily="18" charset="-34"/>
              </a:rPr>
              <a:t>Logic is the hygiene the mathematician practices to keep his ideas healthy and strong. </a:t>
            </a:r>
            <a:endParaRPr lang="en-GB" sz="4569" dirty="0">
              <a:latin typeface="Angsana New" panose="02020603050405020304" pitchFamily="18" charset="-34"/>
            </a:endParaRPr>
          </a:p>
        </p:txBody>
      </p:sp>
    </p:spTree>
    <p:extLst>
      <p:ext uri="{BB962C8B-B14F-4D97-AF65-F5344CB8AC3E}">
        <p14:creationId xmlns:p14="http://schemas.microsoft.com/office/powerpoint/2010/main" val="4039881889"/>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Hermann Weyl</a:t>
            </a:r>
          </a:p>
        </p:txBody>
      </p:sp>
      <p:sp>
        <p:nvSpPr>
          <p:cNvPr id="2" name="Rectangle 1"/>
          <p:cNvSpPr/>
          <p:nvPr/>
        </p:nvSpPr>
        <p:spPr>
          <a:xfrm>
            <a:off x="558893" y="869987"/>
            <a:ext cx="7613420" cy="2201885"/>
          </a:xfrm>
          <a:prstGeom prst="rect">
            <a:avLst/>
          </a:prstGeom>
        </p:spPr>
        <p:txBody>
          <a:bodyPr wrap="square">
            <a:spAutoFit/>
          </a:bodyPr>
          <a:lstStyle/>
          <a:p>
            <a:pPr algn="ctr"/>
            <a:r>
              <a:rPr lang="en-GB" sz="3427" dirty="0">
                <a:solidFill>
                  <a:srgbClr val="000000"/>
                </a:solidFill>
                <a:latin typeface="Angsana New" panose="02020603050405020304" pitchFamily="18" charset="-34"/>
              </a:rPr>
              <a:t>Mathematics has been called the science of the infinite. Indeed, the mathematician invents finite constructions by which questions are decided that by their very nature refer to the infinite. This is his glory.</a:t>
            </a:r>
            <a:endParaRPr lang="en-GB" sz="3427" dirty="0">
              <a:latin typeface="Angsana New" panose="02020603050405020304" pitchFamily="18" charset="-34"/>
            </a:endParaRPr>
          </a:p>
        </p:txBody>
      </p:sp>
    </p:spTree>
    <p:extLst>
      <p:ext uri="{BB962C8B-B14F-4D97-AF65-F5344CB8AC3E}">
        <p14:creationId xmlns:p14="http://schemas.microsoft.com/office/powerpoint/2010/main" val="2094677375"/>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Hermann Weyl</a:t>
            </a:r>
          </a:p>
        </p:txBody>
      </p:sp>
      <p:sp>
        <p:nvSpPr>
          <p:cNvPr id="2" name="Rectangle 1"/>
          <p:cNvSpPr>
            <a:spLocks noChangeArrowheads="1"/>
          </p:cNvSpPr>
          <p:nvPr/>
        </p:nvSpPr>
        <p:spPr bwMode="auto">
          <a:xfrm>
            <a:off x="558895" y="859847"/>
            <a:ext cx="7362718" cy="298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4085" tIns="87043" rIns="174085" bIns="8704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1740925"/>
            <a:r>
              <a:rPr lang="en-US" altLang="en-US" sz="4569" dirty="0">
                <a:solidFill>
                  <a:srgbClr val="000000"/>
                </a:solidFill>
                <a:latin typeface="Angsana New" panose="02020603050405020304" pitchFamily="18" charset="-34"/>
                <a:cs typeface="Angsana New" panose="02020603050405020304" pitchFamily="18" charset="-34"/>
              </a:rPr>
              <a:t>In these days the angel of topology and the devil of abstract algebra fight for the soul of every individual discipline of mathematics.</a:t>
            </a:r>
            <a:endParaRPr lang="en-US" altLang="en-US" sz="4569" dirty="0">
              <a:latin typeface="Angsana New" panose="02020603050405020304" pitchFamily="18" charset="-34"/>
            </a:endParaRPr>
          </a:p>
          <a:p>
            <a:pPr algn="ctr" defTabSz="1740925"/>
            <a:endParaRPr lang="en-US" altLang="en-US" sz="4569" dirty="0">
              <a:latin typeface="Angsana New" panose="02020603050405020304" pitchFamily="18" charset="-34"/>
            </a:endParaRPr>
          </a:p>
        </p:txBody>
      </p:sp>
    </p:spTree>
    <p:extLst>
      <p:ext uri="{BB962C8B-B14F-4D97-AF65-F5344CB8AC3E}">
        <p14:creationId xmlns:p14="http://schemas.microsoft.com/office/powerpoint/2010/main" val="4280274950"/>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36062" y="3566219"/>
            <a:ext cx="3395379" cy="561051"/>
          </a:xfrm>
          <a:prstGeom prst="rect">
            <a:avLst/>
          </a:prstGeom>
          <a:noFill/>
        </p:spPr>
        <p:txBody>
          <a:bodyPr wrap="square" rtlCol="0">
            <a:spAutoFit/>
          </a:bodyPr>
          <a:lstStyle/>
          <a:p>
            <a:r>
              <a:rPr lang="en-GB" sz="3046" dirty="0">
                <a:latin typeface="Angsana New" panose="02020603050405020304" pitchFamily="18" charset="-34"/>
              </a:rPr>
              <a:t>Alfred North Whitehead</a:t>
            </a:r>
          </a:p>
        </p:txBody>
      </p:sp>
      <p:sp>
        <p:nvSpPr>
          <p:cNvPr id="2" name="Rectangle 1"/>
          <p:cNvSpPr/>
          <p:nvPr/>
        </p:nvSpPr>
        <p:spPr>
          <a:xfrm>
            <a:off x="566363" y="469459"/>
            <a:ext cx="7650777" cy="2905219"/>
          </a:xfrm>
          <a:prstGeom prst="rect">
            <a:avLst/>
          </a:prstGeom>
        </p:spPr>
        <p:txBody>
          <a:bodyPr wrap="square">
            <a:spAutoFit/>
          </a:bodyPr>
          <a:lstStyle/>
          <a:p>
            <a:pPr algn="ctr"/>
            <a:r>
              <a:rPr lang="en-GB" sz="6093" dirty="0">
                <a:solidFill>
                  <a:srgbClr val="000000"/>
                </a:solidFill>
                <a:latin typeface="Angsana New" panose="02020603050405020304" pitchFamily="18" charset="-34"/>
              </a:rPr>
              <a:t>The science of pure mathematics ... may claim to be the most original creation of the human spirit. </a:t>
            </a:r>
            <a:endParaRPr lang="en-GB" sz="6093" dirty="0">
              <a:latin typeface="Angsana New" panose="02020603050405020304" pitchFamily="18" charset="-34"/>
            </a:endParaRPr>
          </a:p>
        </p:txBody>
      </p:sp>
    </p:spTree>
    <p:extLst>
      <p:ext uri="{BB962C8B-B14F-4D97-AF65-F5344CB8AC3E}">
        <p14:creationId xmlns:p14="http://schemas.microsoft.com/office/powerpoint/2010/main" val="1246873717"/>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36062" y="3566219"/>
            <a:ext cx="3395379" cy="561051"/>
          </a:xfrm>
          <a:prstGeom prst="rect">
            <a:avLst/>
          </a:prstGeom>
          <a:noFill/>
        </p:spPr>
        <p:txBody>
          <a:bodyPr wrap="square" rtlCol="0">
            <a:spAutoFit/>
          </a:bodyPr>
          <a:lstStyle/>
          <a:p>
            <a:r>
              <a:rPr lang="en-GB" sz="3046" dirty="0">
                <a:latin typeface="Angsana New" panose="02020603050405020304" pitchFamily="18" charset="-34"/>
              </a:rPr>
              <a:t>Alfred North Whitehead</a:t>
            </a:r>
          </a:p>
        </p:txBody>
      </p:sp>
      <p:sp>
        <p:nvSpPr>
          <p:cNvPr id="2" name="Rectangle 1"/>
          <p:cNvSpPr/>
          <p:nvPr/>
        </p:nvSpPr>
        <p:spPr>
          <a:xfrm>
            <a:off x="551427" y="1366043"/>
            <a:ext cx="7680665" cy="1498615"/>
          </a:xfrm>
          <a:prstGeom prst="rect">
            <a:avLst/>
          </a:prstGeom>
        </p:spPr>
        <p:txBody>
          <a:bodyPr wrap="square">
            <a:spAutoFit/>
          </a:bodyPr>
          <a:lstStyle/>
          <a:p>
            <a:pPr algn="ctr"/>
            <a:r>
              <a:rPr lang="en-GB" sz="4569" dirty="0">
                <a:solidFill>
                  <a:srgbClr val="000000"/>
                </a:solidFill>
                <a:latin typeface="Angsana New" panose="02020603050405020304" pitchFamily="18" charset="-34"/>
              </a:rPr>
              <a:t>Everything of importance has been said before by somebody who did not discover it. </a:t>
            </a:r>
            <a:endParaRPr lang="en-GB" sz="4569" dirty="0">
              <a:latin typeface="Angsana New" panose="02020603050405020304" pitchFamily="18" charset="-34"/>
            </a:endParaRPr>
          </a:p>
        </p:txBody>
      </p:sp>
    </p:spTree>
    <p:extLst>
      <p:ext uri="{BB962C8B-B14F-4D97-AF65-F5344CB8AC3E}">
        <p14:creationId xmlns:p14="http://schemas.microsoft.com/office/powerpoint/2010/main" val="767342597"/>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36062" y="3566219"/>
            <a:ext cx="3395379" cy="561051"/>
          </a:xfrm>
          <a:prstGeom prst="rect">
            <a:avLst/>
          </a:prstGeom>
          <a:noFill/>
        </p:spPr>
        <p:txBody>
          <a:bodyPr wrap="square" rtlCol="0">
            <a:spAutoFit/>
          </a:bodyPr>
          <a:lstStyle/>
          <a:p>
            <a:r>
              <a:rPr lang="en-GB" sz="3046" dirty="0">
                <a:latin typeface="Angsana New" panose="02020603050405020304" pitchFamily="18" charset="-34"/>
              </a:rPr>
              <a:t>Alfred North Whitehead</a:t>
            </a:r>
          </a:p>
        </p:txBody>
      </p:sp>
      <p:sp>
        <p:nvSpPr>
          <p:cNvPr id="2" name="Rectangle 1"/>
          <p:cNvSpPr/>
          <p:nvPr/>
        </p:nvSpPr>
        <p:spPr>
          <a:xfrm>
            <a:off x="740361" y="769797"/>
            <a:ext cx="7275051" cy="2436051"/>
          </a:xfrm>
          <a:prstGeom prst="rect">
            <a:avLst/>
          </a:prstGeom>
        </p:spPr>
        <p:txBody>
          <a:bodyPr wrap="square">
            <a:spAutoFit/>
          </a:bodyPr>
          <a:lstStyle/>
          <a:p>
            <a:pPr algn="ctr"/>
            <a:r>
              <a:rPr lang="en-GB" sz="7615" dirty="0">
                <a:solidFill>
                  <a:srgbClr val="000000"/>
                </a:solidFill>
                <a:latin typeface="Angsana New" panose="02020603050405020304" pitchFamily="18" charset="-34"/>
              </a:rPr>
              <a:t>We think in generalities, but we live in details.</a:t>
            </a:r>
            <a:endParaRPr lang="en-GB" sz="7615" dirty="0">
              <a:latin typeface="Angsana New" panose="02020603050405020304" pitchFamily="18" charset="-34"/>
            </a:endParaRPr>
          </a:p>
        </p:txBody>
      </p:sp>
    </p:spTree>
    <p:extLst>
      <p:ext uri="{BB962C8B-B14F-4D97-AF65-F5344CB8AC3E}">
        <p14:creationId xmlns:p14="http://schemas.microsoft.com/office/powerpoint/2010/main" val="2245292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958105" y="3944566"/>
            <a:ext cx="3395379" cy="561051"/>
          </a:xfrm>
          <a:prstGeom prst="rect">
            <a:avLst/>
          </a:prstGeom>
          <a:noFill/>
        </p:spPr>
        <p:txBody>
          <a:bodyPr wrap="square" rtlCol="0">
            <a:spAutoFit/>
          </a:bodyPr>
          <a:lstStyle/>
          <a:p>
            <a:r>
              <a:rPr lang="en-GB" sz="3046" dirty="0">
                <a:latin typeface="Angsana New" panose="02020603050405020304" pitchFamily="18" charset="-34"/>
              </a:rPr>
              <a:t>Roger Bacon</a:t>
            </a:r>
          </a:p>
        </p:txBody>
      </p:sp>
      <p:sp>
        <p:nvSpPr>
          <p:cNvPr id="5" name="Rectangle 4"/>
          <p:cNvSpPr/>
          <p:nvPr/>
        </p:nvSpPr>
        <p:spPr>
          <a:xfrm>
            <a:off x="353936" y="534809"/>
            <a:ext cx="8134050" cy="3490956"/>
          </a:xfrm>
          <a:prstGeom prst="rect">
            <a:avLst/>
          </a:prstGeom>
        </p:spPr>
        <p:txBody>
          <a:bodyPr wrap="square">
            <a:spAutoFit/>
          </a:bodyPr>
          <a:lstStyle/>
          <a:p>
            <a:pPr algn="ctr"/>
            <a:r>
              <a:rPr lang="en-GB" sz="5331" i="1" dirty="0">
                <a:solidFill>
                  <a:srgbClr val="000000"/>
                </a:solidFill>
                <a:latin typeface="Angsana New" panose="02020603050405020304" pitchFamily="18" charset="-34"/>
              </a:rPr>
              <a:t>Prudens quaestio dimidium scientiae.</a:t>
            </a:r>
            <a:r>
              <a:rPr lang="en-GB" sz="5331" dirty="0">
                <a:latin typeface="Angsana New" panose="02020603050405020304" pitchFamily="18" charset="-34"/>
              </a:rPr>
              <a:t/>
            </a:r>
            <a:br>
              <a:rPr lang="en-GB" sz="5331" dirty="0">
                <a:latin typeface="Angsana New" panose="02020603050405020304" pitchFamily="18" charset="-34"/>
              </a:rPr>
            </a:br>
            <a:r>
              <a:rPr lang="en-GB" sz="8377" dirty="0">
                <a:solidFill>
                  <a:srgbClr val="000000"/>
                </a:solidFill>
                <a:latin typeface="Angsana New" panose="02020603050405020304" pitchFamily="18" charset="-34"/>
              </a:rPr>
              <a:t>Half of science is asking the right questions.</a:t>
            </a:r>
            <a:endParaRPr lang="en-GB" sz="8377" dirty="0">
              <a:latin typeface="Angsana New" panose="02020603050405020304" pitchFamily="18" charset="-34"/>
            </a:endParaRPr>
          </a:p>
        </p:txBody>
      </p:sp>
    </p:spTree>
    <p:extLst>
      <p:ext uri="{BB962C8B-B14F-4D97-AF65-F5344CB8AC3E}">
        <p14:creationId xmlns:p14="http://schemas.microsoft.com/office/powerpoint/2010/main" val="1483807383"/>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36062" y="3566219"/>
            <a:ext cx="3395379" cy="561051"/>
          </a:xfrm>
          <a:prstGeom prst="rect">
            <a:avLst/>
          </a:prstGeom>
          <a:noFill/>
        </p:spPr>
        <p:txBody>
          <a:bodyPr wrap="square" rtlCol="0">
            <a:spAutoFit/>
          </a:bodyPr>
          <a:lstStyle/>
          <a:p>
            <a:r>
              <a:rPr lang="en-GB" sz="3046" dirty="0">
                <a:latin typeface="Angsana New" panose="02020603050405020304" pitchFamily="18" charset="-34"/>
              </a:rPr>
              <a:t>Alfred North Whitehead</a:t>
            </a:r>
          </a:p>
        </p:txBody>
      </p:sp>
      <p:sp>
        <p:nvSpPr>
          <p:cNvPr id="2" name="Rectangle 1"/>
          <p:cNvSpPr/>
          <p:nvPr/>
        </p:nvSpPr>
        <p:spPr>
          <a:xfrm>
            <a:off x="558901" y="841572"/>
            <a:ext cx="7628363" cy="2201757"/>
          </a:xfrm>
          <a:prstGeom prst="rect">
            <a:avLst/>
          </a:prstGeom>
        </p:spPr>
        <p:txBody>
          <a:bodyPr wrap="square">
            <a:spAutoFit/>
          </a:bodyPr>
          <a:lstStyle/>
          <a:p>
            <a:pPr algn="ctr"/>
            <a:r>
              <a:rPr lang="en-GB" sz="4569" dirty="0">
                <a:solidFill>
                  <a:srgbClr val="000000"/>
                </a:solidFill>
                <a:latin typeface="Angsana New" panose="02020603050405020304" pitchFamily="18" charset="-34"/>
              </a:rPr>
              <a:t>Familiar things happen, and mankind does not bother about them. It requires a very unusual mind to undertake the analysis of the obvious.</a:t>
            </a:r>
            <a:endParaRPr lang="en-GB" sz="4569" dirty="0">
              <a:latin typeface="Angsana New" panose="02020603050405020304" pitchFamily="18" charset="-34"/>
            </a:endParaRPr>
          </a:p>
        </p:txBody>
      </p:sp>
    </p:spTree>
    <p:extLst>
      <p:ext uri="{BB962C8B-B14F-4D97-AF65-F5344CB8AC3E}">
        <p14:creationId xmlns:p14="http://schemas.microsoft.com/office/powerpoint/2010/main" val="1657086765"/>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36062" y="3566219"/>
            <a:ext cx="3395379" cy="561051"/>
          </a:xfrm>
          <a:prstGeom prst="rect">
            <a:avLst/>
          </a:prstGeom>
          <a:noFill/>
        </p:spPr>
        <p:txBody>
          <a:bodyPr wrap="square" rtlCol="0">
            <a:spAutoFit/>
          </a:bodyPr>
          <a:lstStyle/>
          <a:p>
            <a:r>
              <a:rPr lang="en-GB" sz="3046" dirty="0">
                <a:latin typeface="Angsana New" panose="02020603050405020304" pitchFamily="18" charset="-34"/>
              </a:rPr>
              <a:t>Alfred North Whitehead</a:t>
            </a:r>
          </a:p>
        </p:txBody>
      </p:sp>
      <p:sp>
        <p:nvSpPr>
          <p:cNvPr id="4" name="Rectangle 3"/>
          <p:cNvSpPr/>
          <p:nvPr/>
        </p:nvSpPr>
        <p:spPr>
          <a:xfrm>
            <a:off x="481813" y="796743"/>
            <a:ext cx="7949637" cy="2201757"/>
          </a:xfrm>
          <a:prstGeom prst="rect">
            <a:avLst/>
          </a:prstGeom>
        </p:spPr>
        <p:txBody>
          <a:bodyPr wrap="square">
            <a:spAutoFit/>
          </a:bodyPr>
          <a:lstStyle/>
          <a:p>
            <a:pPr algn="ctr"/>
            <a:r>
              <a:rPr lang="en-GB" sz="4569" dirty="0">
                <a:solidFill>
                  <a:srgbClr val="000000"/>
                </a:solidFill>
                <a:latin typeface="Angsana New" panose="02020603050405020304" pitchFamily="18" charset="-34"/>
              </a:rPr>
              <a:t>It is a safe rule to apply that, when a mathematical or philosophical author writes with a misty profundity, he is talking nonsense.</a:t>
            </a:r>
            <a:endParaRPr lang="en-GB" sz="4569" dirty="0">
              <a:latin typeface="Angsana New" panose="02020603050405020304" pitchFamily="18" charset="-34"/>
            </a:endParaRPr>
          </a:p>
        </p:txBody>
      </p:sp>
    </p:spTree>
    <p:extLst>
      <p:ext uri="{BB962C8B-B14F-4D97-AF65-F5344CB8AC3E}">
        <p14:creationId xmlns:p14="http://schemas.microsoft.com/office/powerpoint/2010/main" val="437236031"/>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36062" y="3566219"/>
            <a:ext cx="3395379" cy="561051"/>
          </a:xfrm>
          <a:prstGeom prst="rect">
            <a:avLst/>
          </a:prstGeom>
          <a:noFill/>
        </p:spPr>
        <p:txBody>
          <a:bodyPr wrap="square" rtlCol="0">
            <a:spAutoFit/>
          </a:bodyPr>
          <a:lstStyle/>
          <a:p>
            <a:r>
              <a:rPr lang="en-GB" sz="3046" dirty="0">
                <a:latin typeface="Angsana New" panose="02020603050405020304" pitchFamily="18" charset="-34"/>
              </a:rPr>
              <a:t>Alfred North Whitehead</a:t>
            </a:r>
          </a:p>
        </p:txBody>
      </p:sp>
      <p:sp>
        <p:nvSpPr>
          <p:cNvPr id="4" name="Rectangle 3"/>
          <p:cNvSpPr/>
          <p:nvPr/>
        </p:nvSpPr>
        <p:spPr>
          <a:xfrm>
            <a:off x="588787" y="1224086"/>
            <a:ext cx="7561121" cy="1498615"/>
          </a:xfrm>
          <a:prstGeom prst="rect">
            <a:avLst/>
          </a:prstGeom>
        </p:spPr>
        <p:txBody>
          <a:bodyPr wrap="square">
            <a:spAutoFit/>
          </a:bodyPr>
          <a:lstStyle/>
          <a:p>
            <a:pPr algn="ctr"/>
            <a:r>
              <a:rPr lang="en-GB" sz="4569" dirty="0">
                <a:solidFill>
                  <a:srgbClr val="000000"/>
                </a:solidFill>
                <a:latin typeface="Angsana New" panose="02020603050405020304" pitchFamily="18" charset="-34"/>
              </a:rPr>
              <a:t>Let us grant that the pursuit of mathematics is a divine madness of the human spirit.</a:t>
            </a:r>
            <a:endParaRPr lang="en-GB" sz="4569" dirty="0">
              <a:latin typeface="Angsana New" panose="02020603050405020304" pitchFamily="18" charset="-34"/>
            </a:endParaRPr>
          </a:p>
        </p:txBody>
      </p:sp>
    </p:spTree>
    <p:extLst>
      <p:ext uri="{BB962C8B-B14F-4D97-AF65-F5344CB8AC3E}">
        <p14:creationId xmlns:p14="http://schemas.microsoft.com/office/powerpoint/2010/main" val="1957024237"/>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36062" y="3566219"/>
            <a:ext cx="3395379" cy="561051"/>
          </a:xfrm>
          <a:prstGeom prst="rect">
            <a:avLst/>
          </a:prstGeom>
          <a:noFill/>
        </p:spPr>
        <p:txBody>
          <a:bodyPr wrap="square" rtlCol="0">
            <a:spAutoFit/>
          </a:bodyPr>
          <a:lstStyle/>
          <a:p>
            <a:r>
              <a:rPr lang="en-GB" sz="3046" dirty="0">
                <a:latin typeface="Angsana New" panose="02020603050405020304" pitchFamily="18" charset="-34"/>
              </a:rPr>
              <a:t>Alfred North Whitehead</a:t>
            </a:r>
          </a:p>
        </p:txBody>
      </p:sp>
      <p:sp>
        <p:nvSpPr>
          <p:cNvPr id="2" name="Rectangle 1"/>
          <p:cNvSpPr/>
          <p:nvPr/>
        </p:nvSpPr>
        <p:spPr>
          <a:xfrm>
            <a:off x="454292" y="638372"/>
            <a:ext cx="7747906" cy="2436308"/>
          </a:xfrm>
          <a:prstGeom prst="rect">
            <a:avLst/>
          </a:prstGeom>
        </p:spPr>
        <p:txBody>
          <a:bodyPr wrap="square">
            <a:spAutoFit/>
          </a:bodyPr>
          <a:lstStyle/>
          <a:p>
            <a:pPr algn="ctr"/>
            <a:r>
              <a:rPr lang="en-GB" sz="3808" dirty="0">
                <a:solidFill>
                  <a:srgbClr val="000000"/>
                </a:solidFill>
                <a:latin typeface="Angsana New" panose="02020603050405020304" pitchFamily="18" charset="-34"/>
              </a:rPr>
              <a:t>Now in creative thought common sense is a bad master. Its sole criterion for judgement is that the new ideas shall look like the old ones. In other words it can only work by suppressing originality.</a:t>
            </a:r>
            <a:endParaRPr lang="en-GB" sz="3808" dirty="0">
              <a:latin typeface="Angsana New" panose="02020603050405020304" pitchFamily="18" charset="-34"/>
            </a:endParaRPr>
          </a:p>
        </p:txBody>
      </p:sp>
    </p:spTree>
    <p:extLst>
      <p:ext uri="{BB962C8B-B14F-4D97-AF65-F5344CB8AC3E}">
        <p14:creationId xmlns:p14="http://schemas.microsoft.com/office/powerpoint/2010/main" val="3356952122"/>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36062" y="3566219"/>
            <a:ext cx="3395379" cy="561051"/>
          </a:xfrm>
          <a:prstGeom prst="rect">
            <a:avLst/>
          </a:prstGeom>
          <a:noFill/>
        </p:spPr>
        <p:txBody>
          <a:bodyPr wrap="square" rtlCol="0">
            <a:spAutoFit/>
          </a:bodyPr>
          <a:lstStyle/>
          <a:p>
            <a:r>
              <a:rPr lang="en-GB" sz="3046" dirty="0">
                <a:latin typeface="Angsana New" panose="02020603050405020304" pitchFamily="18" charset="-34"/>
              </a:rPr>
              <a:t>Alfred North Whitehead</a:t>
            </a:r>
          </a:p>
        </p:txBody>
      </p:sp>
      <p:sp>
        <p:nvSpPr>
          <p:cNvPr id="2" name="Rectangle 1"/>
          <p:cNvSpPr/>
          <p:nvPr/>
        </p:nvSpPr>
        <p:spPr>
          <a:xfrm>
            <a:off x="514063" y="554706"/>
            <a:ext cx="7740436" cy="2729273"/>
          </a:xfrm>
          <a:prstGeom prst="rect">
            <a:avLst/>
          </a:prstGeom>
        </p:spPr>
        <p:txBody>
          <a:bodyPr wrap="square">
            <a:spAutoFit/>
          </a:bodyPr>
          <a:lstStyle/>
          <a:p>
            <a:pPr algn="ctr"/>
            <a:r>
              <a:rPr lang="en-GB" sz="3427" dirty="0">
                <a:solidFill>
                  <a:srgbClr val="000000"/>
                </a:solidFill>
                <a:latin typeface="Angsana New" panose="02020603050405020304" pitchFamily="18" charset="-34"/>
              </a:rPr>
              <a:t>I regret that it has been necessary for me in this lecture to administer a large dose of four-dimensional geometry. I do not apologise, because I am really not responsible for the fact that nature in its most fundamental aspect is four-dimensional. Things are what they are ...</a:t>
            </a:r>
            <a:endParaRPr lang="en-GB" sz="3427" dirty="0">
              <a:latin typeface="Angsana New" panose="02020603050405020304" pitchFamily="18" charset="-34"/>
            </a:endParaRPr>
          </a:p>
        </p:txBody>
      </p:sp>
    </p:spTree>
    <p:extLst>
      <p:ext uri="{BB962C8B-B14F-4D97-AF65-F5344CB8AC3E}">
        <p14:creationId xmlns:p14="http://schemas.microsoft.com/office/powerpoint/2010/main" val="2690142361"/>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36062" y="3566219"/>
            <a:ext cx="3395379" cy="561051"/>
          </a:xfrm>
          <a:prstGeom prst="rect">
            <a:avLst/>
          </a:prstGeom>
          <a:noFill/>
        </p:spPr>
        <p:txBody>
          <a:bodyPr wrap="square" rtlCol="0">
            <a:spAutoFit/>
          </a:bodyPr>
          <a:lstStyle/>
          <a:p>
            <a:r>
              <a:rPr lang="en-GB" sz="3046" dirty="0">
                <a:latin typeface="Angsana New" panose="02020603050405020304" pitchFamily="18" charset="-34"/>
              </a:rPr>
              <a:t>Alfred North Whitehead</a:t>
            </a:r>
          </a:p>
        </p:txBody>
      </p:sp>
      <p:sp>
        <p:nvSpPr>
          <p:cNvPr id="2" name="Rectangle 1"/>
          <p:cNvSpPr/>
          <p:nvPr/>
        </p:nvSpPr>
        <p:spPr>
          <a:xfrm>
            <a:off x="558894" y="1059704"/>
            <a:ext cx="7613420" cy="1967590"/>
          </a:xfrm>
          <a:prstGeom prst="rect">
            <a:avLst/>
          </a:prstGeom>
        </p:spPr>
        <p:txBody>
          <a:bodyPr wrap="square">
            <a:spAutoFit/>
          </a:bodyPr>
          <a:lstStyle/>
          <a:p>
            <a:pPr algn="ctr"/>
            <a:r>
              <a:rPr lang="en-GB" sz="6093" dirty="0">
                <a:solidFill>
                  <a:srgbClr val="000000"/>
                </a:solidFill>
                <a:latin typeface="Angsana New" panose="02020603050405020304" pitchFamily="18" charset="-34"/>
              </a:rPr>
              <a:t>Education is the acquisition of the art of the utilisation of knowledge.</a:t>
            </a:r>
            <a:endParaRPr lang="en-GB" sz="6093" dirty="0">
              <a:latin typeface="Angsana New" panose="02020603050405020304" pitchFamily="18" charset="-34"/>
            </a:endParaRPr>
          </a:p>
        </p:txBody>
      </p:sp>
    </p:spTree>
    <p:extLst>
      <p:ext uri="{BB962C8B-B14F-4D97-AF65-F5344CB8AC3E}">
        <p14:creationId xmlns:p14="http://schemas.microsoft.com/office/powerpoint/2010/main" val="3515714032"/>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Henry Whitehead</a:t>
            </a:r>
          </a:p>
        </p:txBody>
      </p:sp>
      <p:sp>
        <p:nvSpPr>
          <p:cNvPr id="2" name="Rectangle 1"/>
          <p:cNvSpPr/>
          <p:nvPr/>
        </p:nvSpPr>
        <p:spPr>
          <a:xfrm>
            <a:off x="424407" y="701081"/>
            <a:ext cx="7815149" cy="2553391"/>
          </a:xfrm>
          <a:prstGeom prst="rect">
            <a:avLst/>
          </a:prstGeom>
        </p:spPr>
        <p:txBody>
          <a:bodyPr wrap="square">
            <a:spAutoFit/>
          </a:bodyPr>
          <a:lstStyle/>
          <a:p>
            <a:pPr algn="ctr"/>
            <a:r>
              <a:rPr lang="en-GB" sz="5331" dirty="0">
                <a:solidFill>
                  <a:srgbClr val="000000"/>
                </a:solidFill>
                <a:latin typeface="Angsana New" panose="02020603050405020304" pitchFamily="18" charset="-34"/>
              </a:rPr>
              <a:t>The British Mathematical Colloquium consists of three days of mathematics with no dogs and no wives.</a:t>
            </a:r>
            <a:endParaRPr lang="en-GB" sz="5331" dirty="0">
              <a:latin typeface="Angsana New" panose="02020603050405020304" pitchFamily="18" charset="-34"/>
            </a:endParaRPr>
          </a:p>
        </p:txBody>
      </p:sp>
    </p:spTree>
    <p:extLst>
      <p:ext uri="{BB962C8B-B14F-4D97-AF65-F5344CB8AC3E}">
        <p14:creationId xmlns:p14="http://schemas.microsoft.com/office/powerpoint/2010/main" val="1411082298"/>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Andrew Wiles</a:t>
            </a:r>
          </a:p>
        </p:txBody>
      </p:sp>
      <p:sp>
        <p:nvSpPr>
          <p:cNvPr id="2" name="Rectangle 1"/>
          <p:cNvSpPr/>
          <p:nvPr/>
        </p:nvSpPr>
        <p:spPr>
          <a:xfrm>
            <a:off x="529015" y="1386981"/>
            <a:ext cx="7650779" cy="1674497"/>
          </a:xfrm>
          <a:prstGeom prst="rect">
            <a:avLst/>
          </a:prstGeom>
        </p:spPr>
        <p:txBody>
          <a:bodyPr wrap="square">
            <a:spAutoFit/>
          </a:bodyPr>
          <a:lstStyle/>
          <a:p>
            <a:pPr algn="ctr"/>
            <a:r>
              <a:rPr lang="en-GB" sz="3427" dirty="0">
                <a:solidFill>
                  <a:srgbClr val="000000"/>
                </a:solidFill>
                <a:latin typeface="Angsana New" panose="02020603050405020304" pitchFamily="18" charset="-34"/>
              </a:rPr>
              <a:t>Mathematics... is a bit like discovering oil. ... But mathematics has one great advantage over oil, in that no one has yet ... found a way that you can keep using the same oil forever.</a:t>
            </a:r>
            <a:endParaRPr lang="en-GB" sz="3427" dirty="0">
              <a:latin typeface="Angsana New" panose="02020603050405020304" pitchFamily="18" charset="-34"/>
            </a:endParaRPr>
          </a:p>
        </p:txBody>
      </p:sp>
    </p:spTree>
    <p:extLst>
      <p:ext uri="{BB962C8B-B14F-4D97-AF65-F5344CB8AC3E}">
        <p14:creationId xmlns:p14="http://schemas.microsoft.com/office/powerpoint/2010/main" val="1611433208"/>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Ludwig Wittgenstein</a:t>
            </a:r>
          </a:p>
        </p:txBody>
      </p:sp>
      <p:sp>
        <p:nvSpPr>
          <p:cNvPr id="2" name="Rectangle 1"/>
          <p:cNvSpPr/>
          <p:nvPr/>
        </p:nvSpPr>
        <p:spPr>
          <a:xfrm>
            <a:off x="738214" y="560588"/>
            <a:ext cx="7344447" cy="2670603"/>
          </a:xfrm>
          <a:prstGeom prst="rect">
            <a:avLst/>
          </a:prstGeom>
        </p:spPr>
        <p:txBody>
          <a:bodyPr wrap="square">
            <a:spAutoFit/>
          </a:bodyPr>
          <a:lstStyle/>
          <a:p>
            <a:pPr algn="ctr"/>
            <a:r>
              <a:rPr lang="en-GB" sz="8377" dirty="0">
                <a:solidFill>
                  <a:srgbClr val="000000"/>
                </a:solidFill>
                <a:latin typeface="Angsana New" panose="02020603050405020304" pitchFamily="18" charset="-34"/>
              </a:rPr>
              <a:t>There can never be surprises in logic. </a:t>
            </a:r>
            <a:endParaRPr lang="en-GB" sz="8377" dirty="0">
              <a:latin typeface="Angsana New" panose="02020603050405020304" pitchFamily="18" charset="-34"/>
            </a:endParaRPr>
          </a:p>
        </p:txBody>
      </p:sp>
    </p:spTree>
    <p:extLst>
      <p:ext uri="{BB962C8B-B14F-4D97-AF65-F5344CB8AC3E}">
        <p14:creationId xmlns:p14="http://schemas.microsoft.com/office/powerpoint/2010/main" val="1663105624"/>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Ludwig Wittgenstein</a:t>
            </a:r>
          </a:p>
        </p:txBody>
      </p:sp>
      <p:sp>
        <p:nvSpPr>
          <p:cNvPr id="2" name="Rectangle 1"/>
          <p:cNvSpPr/>
          <p:nvPr/>
        </p:nvSpPr>
        <p:spPr>
          <a:xfrm>
            <a:off x="633618" y="529231"/>
            <a:ext cx="7598477" cy="2905219"/>
          </a:xfrm>
          <a:prstGeom prst="rect">
            <a:avLst/>
          </a:prstGeom>
        </p:spPr>
        <p:txBody>
          <a:bodyPr wrap="square">
            <a:spAutoFit/>
          </a:bodyPr>
          <a:lstStyle/>
          <a:p>
            <a:pPr algn="ctr"/>
            <a:r>
              <a:rPr lang="en-GB" sz="6093" dirty="0">
                <a:solidFill>
                  <a:srgbClr val="000000"/>
                </a:solidFill>
                <a:latin typeface="Angsana New" panose="02020603050405020304" pitchFamily="18" charset="-34"/>
              </a:rPr>
              <a:t>The riddle does not exist. </a:t>
            </a:r>
          </a:p>
          <a:p>
            <a:pPr algn="ctr"/>
            <a:r>
              <a:rPr lang="en-GB" sz="6093" dirty="0">
                <a:solidFill>
                  <a:srgbClr val="000000"/>
                </a:solidFill>
                <a:latin typeface="Angsana New" panose="02020603050405020304" pitchFamily="18" charset="-34"/>
              </a:rPr>
              <a:t>If a question can be put at all, </a:t>
            </a:r>
          </a:p>
          <a:p>
            <a:pPr algn="ctr"/>
            <a:r>
              <a:rPr lang="en-GB" sz="6093" dirty="0">
                <a:solidFill>
                  <a:srgbClr val="000000"/>
                </a:solidFill>
                <a:latin typeface="Angsana New" panose="02020603050405020304" pitchFamily="18" charset="-34"/>
              </a:rPr>
              <a:t>then it can also be answered.</a:t>
            </a:r>
            <a:endParaRPr lang="en-GB" sz="6093" dirty="0">
              <a:latin typeface="Angsana New" panose="02020603050405020304" pitchFamily="18" charset="-34"/>
            </a:endParaRPr>
          </a:p>
        </p:txBody>
      </p:sp>
    </p:spTree>
    <p:extLst>
      <p:ext uri="{BB962C8B-B14F-4D97-AF65-F5344CB8AC3E}">
        <p14:creationId xmlns:p14="http://schemas.microsoft.com/office/powerpoint/2010/main" val="22835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725314" y="3579285"/>
            <a:ext cx="3395379" cy="561051"/>
          </a:xfrm>
          <a:prstGeom prst="rect">
            <a:avLst/>
          </a:prstGeom>
          <a:noFill/>
        </p:spPr>
        <p:txBody>
          <a:bodyPr wrap="square" rtlCol="0">
            <a:spAutoFit/>
          </a:bodyPr>
          <a:lstStyle/>
          <a:p>
            <a:r>
              <a:rPr lang="en-GB" sz="3046" dirty="0">
                <a:latin typeface="Angsana New" panose="02020603050405020304" pitchFamily="18" charset="-34"/>
              </a:rPr>
              <a:t>Roger Bacon</a:t>
            </a:r>
          </a:p>
        </p:txBody>
      </p:sp>
      <p:sp>
        <p:nvSpPr>
          <p:cNvPr id="2" name="Rectangle 1"/>
          <p:cNvSpPr/>
          <p:nvPr/>
        </p:nvSpPr>
        <p:spPr>
          <a:xfrm>
            <a:off x="431875" y="615958"/>
            <a:ext cx="7830094" cy="2436308"/>
          </a:xfrm>
          <a:prstGeom prst="rect">
            <a:avLst/>
          </a:prstGeom>
        </p:spPr>
        <p:txBody>
          <a:bodyPr wrap="square">
            <a:spAutoFit/>
          </a:bodyPr>
          <a:lstStyle/>
          <a:p>
            <a:pPr algn="ctr"/>
            <a:r>
              <a:rPr lang="en-GB" sz="3808" dirty="0">
                <a:solidFill>
                  <a:srgbClr val="000000"/>
                </a:solidFill>
                <a:latin typeface="Angsana New" panose="02020603050405020304" pitchFamily="18" charset="-34"/>
              </a:rPr>
              <a:t>The strongest arguments prove nothing so long as the conclusions are not verified by experience. </a:t>
            </a:r>
          </a:p>
          <a:p>
            <a:pPr algn="ctr"/>
            <a:r>
              <a:rPr lang="en-GB" sz="3808" dirty="0">
                <a:solidFill>
                  <a:srgbClr val="000000"/>
                </a:solidFill>
                <a:latin typeface="Angsana New" panose="02020603050405020304" pitchFamily="18" charset="-34"/>
              </a:rPr>
              <a:t>Experimental science is the queen of sciences </a:t>
            </a:r>
          </a:p>
          <a:p>
            <a:pPr algn="ctr"/>
            <a:r>
              <a:rPr lang="en-GB" sz="3808" dirty="0">
                <a:solidFill>
                  <a:srgbClr val="000000"/>
                </a:solidFill>
                <a:latin typeface="Angsana New" panose="02020603050405020304" pitchFamily="18" charset="-34"/>
              </a:rPr>
              <a:t>and the goal of all speculation.</a:t>
            </a:r>
            <a:endParaRPr lang="en-GB" sz="3808" dirty="0">
              <a:latin typeface="Angsana New" panose="02020603050405020304" pitchFamily="18" charset="-34"/>
            </a:endParaRPr>
          </a:p>
        </p:txBody>
      </p:sp>
    </p:spTree>
    <p:extLst>
      <p:ext uri="{BB962C8B-B14F-4D97-AF65-F5344CB8AC3E}">
        <p14:creationId xmlns:p14="http://schemas.microsoft.com/office/powerpoint/2010/main" val="1270123671"/>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Ludwig Wittgenstein</a:t>
            </a:r>
          </a:p>
        </p:txBody>
      </p:sp>
      <p:sp>
        <p:nvSpPr>
          <p:cNvPr id="2" name="Rectangle 1"/>
          <p:cNvSpPr/>
          <p:nvPr/>
        </p:nvSpPr>
        <p:spPr>
          <a:xfrm>
            <a:off x="730743" y="702554"/>
            <a:ext cx="7366863" cy="2436051"/>
          </a:xfrm>
          <a:prstGeom prst="rect">
            <a:avLst/>
          </a:prstGeom>
        </p:spPr>
        <p:txBody>
          <a:bodyPr wrap="square">
            <a:spAutoFit/>
          </a:bodyPr>
          <a:lstStyle/>
          <a:p>
            <a:pPr algn="ctr"/>
            <a:r>
              <a:rPr lang="en-GB" sz="7615" dirty="0">
                <a:solidFill>
                  <a:srgbClr val="000000"/>
                </a:solidFill>
                <a:latin typeface="Angsana New" panose="02020603050405020304" pitchFamily="18" charset="-34"/>
              </a:rPr>
              <a:t>Everything that can be said, can be said clearly.</a:t>
            </a:r>
            <a:endParaRPr lang="en-GB" sz="7615" dirty="0">
              <a:latin typeface="Angsana New" panose="02020603050405020304" pitchFamily="18" charset="-34"/>
            </a:endParaRPr>
          </a:p>
        </p:txBody>
      </p:sp>
    </p:spTree>
    <p:extLst>
      <p:ext uri="{BB962C8B-B14F-4D97-AF65-F5344CB8AC3E}">
        <p14:creationId xmlns:p14="http://schemas.microsoft.com/office/powerpoint/2010/main" val="2120641683"/>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Ludwig Wittgenstein</a:t>
            </a:r>
          </a:p>
        </p:txBody>
      </p:sp>
      <p:sp>
        <p:nvSpPr>
          <p:cNvPr id="2" name="Rectangle 1"/>
          <p:cNvSpPr/>
          <p:nvPr/>
        </p:nvSpPr>
        <p:spPr>
          <a:xfrm>
            <a:off x="1327940" y="1748558"/>
            <a:ext cx="6250429" cy="1029962"/>
          </a:xfrm>
          <a:prstGeom prst="rect">
            <a:avLst/>
          </a:prstGeom>
        </p:spPr>
        <p:txBody>
          <a:bodyPr wrap="none">
            <a:spAutoFit/>
          </a:bodyPr>
          <a:lstStyle/>
          <a:p>
            <a:r>
              <a:rPr lang="en-GB" sz="6093" dirty="0">
                <a:solidFill>
                  <a:srgbClr val="000000"/>
                </a:solidFill>
                <a:latin typeface="Angsana New" panose="02020603050405020304" pitchFamily="18" charset="-34"/>
              </a:rPr>
              <a:t>All mathematics is tautology.</a:t>
            </a:r>
            <a:endParaRPr lang="en-GB" sz="6093" dirty="0">
              <a:latin typeface="Angsana New" panose="02020603050405020304" pitchFamily="18" charset="-34"/>
            </a:endParaRPr>
          </a:p>
        </p:txBody>
      </p:sp>
    </p:spTree>
    <p:extLst>
      <p:ext uri="{BB962C8B-B14F-4D97-AF65-F5344CB8AC3E}">
        <p14:creationId xmlns:p14="http://schemas.microsoft.com/office/powerpoint/2010/main" val="1900123430"/>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Ludwig Wittgenstein</a:t>
            </a:r>
          </a:p>
        </p:txBody>
      </p:sp>
      <p:sp>
        <p:nvSpPr>
          <p:cNvPr id="2" name="Rectangle 1"/>
          <p:cNvSpPr/>
          <p:nvPr/>
        </p:nvSpPr>
        <p:spPr>
          <a:xfrm>
            <a:off x="484188" y="521758"/>
            <a:ext cx="7658249" cy="2905219"/>
          </a:xfrm>
          <a:prstGeom prst="rect">
            <a:avLst/>
          </a:prstGeom>
        </p:spPr>
        <p:txBody>
          <a:bodyPr wrap="square">
            <a:spAutoFit/>
          </a:bodyPr>
          <a:lstStyle/>
          <a:p>
            <a:pPr algn="ctr"/>
            <a:r>
              <a:rPr lang="en-GB" sz="6093" dirty="0">
                <a:solidFill>
                  <a:srgbClr val="000000"/>
                </a:solidFill>
                <a:latin typeface="Angsana New" panose="02020603050405020304" pitchFamily="18" charset="-34"/>
              </a:rPr>
              <a:t>The process of calculating brings about just this intuition. Calculation is not an experiment.</a:t>
            </a:r>
            <a:endParaRPr lang="en-GB" sz="6093" dirty="0">
              <a:latin typeface="Angsana New" panose="02020603050405020304" pitchFamily="18" charset="-34"/>
            </a:endParaRPr>
          </a:p>
        </p:txBody>
      </p:sp>
    </p:spTree>
    <p:extLst>
      <p:ext uri="{BB962C8B-B14F-4D97-AF65-F5344CB8AC3E}">
        <p14:creationId xmlns:p14="http://schemas.microsoft.com/office/powerpoint/2010/main" val="740538506"/>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Ludwig Wittgenstein</a:t>
            </a:r>
          </a:p>
        </p:txBody>
      </p:sp>
      <p:sp>
        <p:nvSpPr>
          <p:cNvPr id="2" name="Rectangle 1"/>
          <p:cNvSpPr/>
          <p:nvPr/>
        </p:nvSpPr>
        <p:spPr>
          <a:xfrm>
            <a:off x="431877" y="461986"/>
            <a:ext cx="7800208" cy="2905219"/>
          </a:xfrm>
          <a:prstGeom prst="rect">
            <a:avLst/>
          </a:prstGeom>
        </p:spPr>
        <p:txBody>
          <a:bodyPr wrap="square">
            <a:spAutoFit/>
          </a:bodyPr>
          <a:lstStyle/>
          <a:p>
            <a:pPr algn="ctr"/>
            <a:r>
              <a:rPr lang="en-GB" sz="6093" dirty="0">
                <a:solidFill>
                  <a:srgbClr val="000000"/>
                </a:solidFill>
                <a:latin typeface="Angsana New" panose="02020603050405020304" pitchFamily="18" charset="-34"/>
              </a:rPr>
              <a:t>With my full philosophical rucksack I can only climb slowly up the mountain of mathematics.</a:t>
            </a:r>
            <a:endParaRPr lang="en-GB" sz="6093" dirty="0">
              <a:latin typeface="Angsana New" panose="02020603050405020304" pitchFamily="18" charset="-34"/>
            </a:endParaRPr>
          </a:p>
        </p:txBody>
      </p:sp>
    </p:spTree>
    <p:extLst>
      <p:ext uri="{BB962C8B-B14F-4D97-AF65-F5344CB8AC3E}">
        <p14:creationId xmlns:p14="http://schemas.microsoft.com/office/powerpoint/2010/main" val="3560073074"/>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Ludwig Wittgenstein</a:t>
            </a:r>
          </a:p>
        </p:txBody>
      </p:sp>
      <p:sp>
        <p:nvSpPr>
          <p:cNvPr id="4" name="Rectangle 3"/>
          <p:cNvSpPr/>
          <p:nvPr/>
        </p:nvSpPr>
        <p:spPr>
          <a:xfrm>
            <a:off x="499118" y="878929"/>
            <a:ext cx="7740436" cy="2201757"/>
          </a:xfrm>
          <a:prstGeom prst="rect">
            <a:avLst/>
          </a:prstGeom>
        </p:spPr>
        <p:txBody>
          <a:bodyPr wrap="square">
            <a:spAutoFit/>
          </a:bodyPr>
          <a:lstStyle/>
          <a:p>
            <a:pPr algn="ctr"/>
            <a:r>
              <a:rPr lang="en-GB" sz="4569" dirty="0">
                <a:solidFill>
                  <a:srgbClr val="000000"/>
                </a:solidFill>
                <a:latin typeface="Angsana New" panose="02020603050405020304" pitchFamily="18" charset="-34"/>
              </a:rPr>
              <a:t>We could present spatially an atomic fact which contradicted the laws of physics, but not one which contradicted the laws of geometry.</a:t>
            </a:r>
            <a:endParaRPr lang="en-GB" sz="4569" dirty="0">
              <a:latin typeface="Angsana New" panose="02020603050405020304" pitchFamily="18" charset="-34"/>
            </a:endParaRPr>
          </a:p>
        </p:txBody>
      </p:sp>
    </p:spTree>
    <p:extLst>
      <p:ext uri="{BB962C8B-B14F-4D97-AF65-F5344CB8AC3E}">
        <p14:creationId xmlns:p14="http://schemas.microsoft.com/office/powerpoint/2010/main" val="2041216968"/>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Christopher Wren</a:t>
            </a:r>
          </a:p>
        </p:txBody>
      </p:sp>
      <p:sp>
        <p:nvSpPr>
          <p:cNvPr id="2" name="Rectangle 1"/>
          <p:cNvSpPr/>
          <p:nvPr/>
        </p:nvSpPr>
        <p:spPr>
          <a:xfrm>
            <a:off x="461770" y="1191253"/>
            <a:ext cx="7755379" cy="1674497"/>
          </a:xfrm>
          <a:prstGeom prst="rect">
            <a:avLst/>
          </a:prstGeom>
        </p:spPr>
        <p:txBody>
          <a:bodyPr wrap="square">
            <a:spAutoFit/>
          </a:bodyPr>
          <a:lstStyle/>
          <a:p>
            <a:pPr algn="ctr"/>
            <a:r>
              <a:rPr lang="en-GB" sz="3427" dirty="0">
                <a:solidFill>
                  <a:srgbClr val="000000"/>
                </a:solidFill>
                <a:latin typeface="Angsana New" panose="02020603050405020304" pitchFamily="18" charset="-34"/>
              </a:rPr>
              <a:t>Mathematical demonstrations being built upon the impregnable foundations of geometry and arithmetic are the only truths that can sink into the mind of man, void of all uncertainty.</a:t>
            </a:r>
            <a:endParaRPr lang="en-GB" sz="3427" dirty="0">
              <a:latin typeface="Angsana New" panose="02020603050405020304" pitchFamily="18" charset="-34"/>
            </a:endParaRPr>
          </a:p>
        </p:txBody>
      </p:sp>
    </p:spTree>
    <p:extLst>
      <p:ext uri="{BB962C8B-B14F-4D97-AF65-F5344CB8AC3E}">
        <p14:creationId xmlns:p14="http://schemas.microsoft.com/office/powerpoint/2010/main" val="3117659650"/>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7308" y="3572370"/>
            <a:ext cx="3395379" cy="561051"/>
          </a:xfrm>
          <a:prstGeom prst="rect">
            <a:avLst/>
          </a:prstGeom>
          <a:noFill/>
        </p:spPr>
        <p:txBody>
          <a:bodyPr wrap="square" rtlCol="0">
            <a:spAutoFit/>
          </a:bodyPr>
          <a:lstStyle/>
          <a:p>
            <a:r>
              <a:rPr lang="en-GB" sz="3046" dirty="0">
                <a:latin typeface="Angsana New" panose="02020603050405020304" pitchFamily="18" charset="-34"/>
              </a:rPr>
              <a:t>George Udny Yule</a:t>
            </a:r>
          </a:p>
        </p:txBody>
      </p:sp>
      <p:sp>
        <p:nvSpPr>
          <p:cNvPr id="2" name="Rectangle 1"/>
          <p:cNvSpPr/>
          <p:nvPr/>
        </p:nvSpPr>
        <p:spPr>
          <a:xfrm>
            <a:off x="514071" y="584023"/>
            <a:ext cx="7665720" cy="2904641"/>
          </a:xfrm>
          <a:prstGeom prst="rect">
            <a:avLst/>
          </a:prstGeom>
        </p:spPr>
        <p:txBody>
          <a:bodyPr wrap="square">
            <a:spAutoFit/>
          </a:bodyPr>
          <a:lstStyle/>
          <a:p>
            <a:pPr algn="ctr"/>
            <a:r>
              <a:rPr lang="en-GB" sz="3046" dirty="0">
                <a:solidFill>
                  <a:srgbClr val="000000"/>
                </a:solidFill>
                <a:latin typeface="Angsana New" panose="02020603050405020304" pitchFamily="18" charset="-34"/>
              </a:rPr>
              <a:t>Isn't it extraordinary how difficult it is to get a sample really random? Every possible precaution, as it may seem, sometimes fails to protect one. … </a:t>
            </a:r>
            <a:r>
              <a:rPr lang="en-GB" sz="3046" dirty="0">
                <a:latin typeface="Angsana New" panose="02020603050405020304" pitchFamily="18" charset="-34"/>
              </a:rPr>
              <a:t>in some experiments done by drawing different coloured counters from a bag, there seemed to be a bias against one particular colour. On testing … this colour had given the counters a slightly greasy surface, so that it tended to escape the sampler's fingers ...</a:t>
            </a:r>
          </a:p>
        </p:txBody>
      </p:sp>
    </p:spTree>
    <p:extLst>
      <p:ext uri="{BB962C8B-B14F-4D97-AF65-F5344CB8AC3E}">
        <p14:creationId xmlns:p14="http://schemas.microsoft.com/office/powerpoint/2010/main" val="3130595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725314" y="3579285"/>
            <a:ext cx="3395379" cy="561051"/>
          </a:xfrm>
          <a:prstGeom prst="rect">
            <a:avLst/>
          </a:prstGeom>
          <a:noFill/>
        </p:spPr>
        <p:txBody>
          <a:bodyPr wrap="square" rtlCol="0">
            <a:spAutoFit/>
          </a:bodyPr>
          <a:lstStyle/>
          <a:p>
            <a:r>
              <a:rPr lang="en-GB" sz="3046" dirty="0">
                <a:latin typeface="Angsana New" panose="02020603050405020304" pitchFamily="18" charset="-34"/>
              </a:rPr>
              <a:t>Stefan Banach</a:t>
            </a:r>
          </a:p>
        </p:txBody>
      </p:sp>
      <p:sp>
        <p:nvSpPr>
          <p:cNvPr id="4" name="Rectangle 3"/>
          <p:cNvSpPr/>
          <p:nvPr/>
        </p:nvSpPr>
        <p:spPr>
          <a:xfrm>
            <a:off x="556526" y="902812"/>
            <a:ext cx="7874923" cy="2201757"/>
          </a:xfrm>
          <a:prstGeom prst="rect">
            <a:avLst/>
          </a:prstGeom>
        </p:spPr>
        <p:txBody>
          <a:bodyPr wrap="square">
            <a:spAutoFit/>
          </a:bodyPr>
          <a:lstStyle/>
          <a:p>
            <a:pPr algn="ctr"/>
            <a:r>
              <a:rPr lang="en-GB" sz="4569" dirty="0">
                <a:solidFill>
                  <a:srgbClr val="000000"/>
                </a:solidFill>
                <a:latin typeface="Angsana New" panose="02020603050405020304" pitchFamily="18" charset="-34"/>
              </a:rPr>
              <a:t>Mathematics is the most beautiful and most powerful creation of the human spirit. </a:t>
            </a:r>
          </a:p>
          <a:p>
            <a:pPr algn="ctr"/>
            <a:r>
              <a:rPr lang="en-GB" sz="4569" dirty="0">
                <a:solidFill>
                  <a:srgbClr val="000000"/>
                </a:solidFill>
                <a:latin typeface="Angsana New" panose="02020603050405020304" pitchFamily="18" charset="-34"/>
              </a:rPr>
              <a:t>Mathematics is as old as man.</a:t>
            </a:r>
            <a:endParaRPr lang="en-GB" sz="4569" dirty="0">
              <a:latin typeface="Angsana New" panose="02020603050405020304" pitchFamily="18" charset="-34"/>
            </a:endParaRPr>
          </a:p>
        </p:txBody>
      </p:sp>
    </p:spTree>
    <p:extLst>
      <p:ext uri="{BB962C8B-B14F-4D97-AF65-F5344CB8AC3E}">
        <p14:creationId xmlns:p14="http://schemas.microsoft.com/office/powerpoint/2010/main" val="2203292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95476" y="457275"/>
            <a:ext cx="7682765" cy="2084545"/>
          </a:xfrm>
          <a:prstGeom prst="rect">
            <a:avLst/>
          </a:prstGeom>
        </p:spPr>
        <p:txBody>
          <a:bodyPr wrap="square">
            <a:spAutoFit/>
          </a:bodyPr>
          <a:lstStyle/>
          <a:p>
            <a:pPr algn="ctr"/>
            <a:r>
              <a:rPr lang="en-GB" sz="6854" dirty="0">
                <a:latin typeface="Angsana New" panose="02020603050405020304" pitchFamily="18" charset="-34"/>
              </a:rPr>
              <a:t>I recognise the lion by its claw.</a:t>
            </a:r>
          </a:p>
          <a:p>
            <a:pPr algn="ctr"/>
            <a:r>
              <a:rPr lang="en-GB" sz="3046" dirty="0">
                <a:latin typeface="Angsana New" panose="02020603050405020304" pitchFamily="18" charset="-34"/>
              </a:rPr>
              <a:t>[After reading an anonymous solution to a problem, </a:t>
            </a:r>
          </a:p>
          <a:p>
            <a:pPr algn="ctr"/>
            <a:r>
              <a:rPr lang="en-GB" sz="3046" dirty="0">
                <a:latin typeface="Angsana New" panose="02020603050405020304" pitchFamily="18" charset="-34"/>
              </a:rPr>
              <a:t>submitted by Newton]</a:t>
            </a:r>
          </a:p>
        </p:txBody>
      </p:sp>
      <p:sp>
        <p:nvSpPr>
          <p:cNvPr id="3" name="TextBox 2"/>
          <p:cNvSpPr txBox="1"/>
          <p:nvPr/>
        </p:nvSpPr>
        <p:spPr>
          <a:xfrm>
            <a:off x="5036062" y="3311214"/>
            <a:ext cx="3395379" cy="561051"/>
          </a:xfrm>
          <a:prstGeom prst="rect">
            <a:avLst/>
          </a:prstGeom>
          <a:noFill/>
        </p:spPr>
        <p:txBody>
          <a:bodyPr wrap="square" rtlCol="0">
            <a:spAutoFit/>
          </a:bodyPr>
          <a:lstStyle/>
          <a:p>
            <a:r>
              <a:rPr lang="en-GB" sz="3046" dirty="0">
                <a:latin typeface="Angsana New" panose="02020603050405020304" pitchFamily="18" charset="-34"/>
              </a:rPr>
              <a:t>Johann Bernoulli</a:t>
            </a:r>
          </a:p>
        </p:txBody>
      </p:sp>
    </p:spTree>
    <p:extLst>
      <p:ext uri="{BB962C8B-B14F-4D97-AF65-F5344CB8AC3E}">
        <p14:creationId xmlns:p14="http://schemas.microsoft.com/office/powerpoint/2010/main" val="3918084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97392" y="1137144"/>
            <a:ext cx="8134050" cy="1733039"/>
          </a:xfrm>
          <a:prstGeom prst="rect">
            <a:avLst/>
          </a:prstGeom>
        </p:spPr>
        <p:txBody>
          <a:bodyPr wrap="square">
            <a:spAutoFit/>
          </a:bodyPr>
          <a:lstStyle/>
          <a:p>
            <a:pPr algn="ctr"/>
            <a:r>
              <a:rPr lang="en-GB" sz="5331" dirty="0">
                <a:latin typeface="Angsana New" panose="02020603050405020304" pitchFamily="18" charset="-34"/>
              </a:rPr>
              <a:t>How dare we speak of the laws of chance? </a:t>
            </a:r>
          </a:p>
          <a:p>
            <a:pPr algn="ctr"/>
            <a:r>
              <a:rPr lang="en-GB" sz="5331" dirty="0">
                <a:latin typeface="Angsana New" panose="02020603050405020304" pitchFamily="18" charset="-34"/>
              </a:rPr>
              <a:t>Is not chance the antithesis of all law?</a:t>
            </a:r>
          </a:p>
        </p:txBody>
      </p:sp>
      <p:sp>
        <p:nvSpPr>
          <p:cNvPr id="3" name="TextBox 2"/>
          <p:cNvSpPr txBox="1"/>
          <p:nvPr/>
        </p:nvSpPr>
        <p:spPr>
          <a:xfrm>
            <a:off x="4883571" y="3334702"/>
            <a:ext cx="3395379" cy="561051"/>
          </a:xfrm>
          <a:prstGeom prst="rect">
            <a:avLst/>
          </a:prstGeom>
          <a:noFill/>
        </p:spPr>
        <p:txBody>
          <a:bodyPr wrap="square" rtlCol="0">
            <a:spAutoFit/>
          </a:bodyPr>
          <a:lstStyle/>
          <a:p>
            <a:r>
              <a:rPr lang="en-GB" sz="3046" dirty="0">
                <a:latin typeface="Angsana New" panose="02020603050405020304" pitchFamily="18" charset="-34"/>
              </a:rPr>
              <a:t>Joseph Bertrand</a:t>
            </a:r>
          </a:p>
        </p:txBody>
      </p:sp>
    </p:spTree>
    <p:extLst>
      <p:ext uri="{BB962C8B-B14F-4D97-AF65-F5344CB8AC3E}">
        <p14:creationId xmlns:p14="http://schemas.microsoft.com/office/powerpoint/2010/main" val="2227791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90489" y="3536430"/>
            <a:ext cx="3395379" cy="561051"/>
          </a:xfrm>
          <a:prstGeom prst="rect">
            <a:avLst/>
          </a:prstGeom>
          <a:noFill/>
        </p:spPr>
        <p:txBody>
          <a:bodyPr wrap="square" rtlCol="0">
            <a:spAutoFit/>
          </a:bodyPr>
          <a:lstStyle/>
          <a:p>
            <a:r>
              <a:rPr lang="en-GB" sz="3046" dirty="0">
                <a:latin typeface="Angsana New" panose="02020603050405020304" pitchFamily="18" charset="-34"/>
              </a:rPr>
              <a:t>Maxime B</a:t>
            </a:r>
            <a:r>
              <a:rPr lang="en-GB" sz="3046" dirty="0">
                <a:latin typeface="Angsana New" panose="02020603050405020304" pitchFamily="18" charset="-34"/>
                <a:cs typeface="Angsana New" panose="02020603050405020304" pitchFamily="18" charset="-34"/>
              </a:rPr>
              <a:t>ôcher</a:t>
            </a:r>
            <a:endParaRPr lang="en-GB" sz="3046" dirty="0">
              <a:latin typeface="Angsana New" panose="02020603050405020304" pitchFamily="18" charset="-34"/>
            </a:endParaRPr>
          </a:p>
        </p:txBody>
      </p:sp>
      <p:sp>
        <p:nvSpPr>
          <p:cNvPr id="4" name="Rectangle 3"/>
          <p:cNvSpPr/>
          <p:nvPr/>
        </p:nvSpPr>
        <p:spPr>
          <a:xfrm>
            <a:off x="394527" y="1069685"/>
            <a:ext cx="7951674" cy="2084738"/>
          </a:xfrm>
          <a:prstGeom prst="rect">
            <a:avLst/>
          </a:prstGeom>
        </p:spPr>
        <p:txBody>
          <a:bodyPr wrap="square">
            <a:spAutoFit/>
          </a:bodyPr>
          <a:lstStyle/>
          <a:p>
            <a:pPr algn="ctr"/>
            <a:r>
              <a:rPr lang="en-GB" sz="6093" dirty="0">
                <a:solidFill>
                  <a:srgbClr val="000000"/>
                </a:solidFill>
                <a:latin typeface="Angsana New" panose="02020603050405020304" pitchFamily="18" charset="-34"/>
              </a:rPr>
              <a:t>I like to look at mathematics almost </a:t>
            </a:r>
            <a:r>
              <a:rPr lang="en-GB" sz="6854" dirty="0">
                <a:solidFill>
                  <a:srgbClr val="000000"/>
                </a:solidFill>
                <a:latin typeface="Angsana New" panose="02020603050405020304" pitchFamily="18" charset="-34"/>
              </a:rPr>
              <a:t>more as an art than as a science.</a:t>
            </a:r>
            <a:endParaRPr lang="en-GB" sz="6854" dirty="0">
              <a:latin typeface="Angsana New" panose="02020603050405020304" pitchFamily="18" charset="-34"/>
            </a:endParaRPr>
          </a:p>
        </p:txBody>
      </p:sp>
    </p:spTree>
    <p:extLst>
      <p:ext uri="{BB962C8B-B14F-4D97-AF65-F5344CB8AC3E}">
        <p14:creationId xmlns:p14="http://schemas.microsoft.com/office/powerpoint/2010/main" val="10072621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370389" y="3944566"/>
            <a:ext cx="3395379" cy="561051"/>
          </a:xfrm>
          <a:prstGeom prst="rect">
            <a:avLst/>
          </a:prstGeom>
          <a:noFill/>
        </p:spPr>
        <p:txBody>
          <a:bodyPr wrap="square" rtlCol="0">
            <a:spAutoFit/>
          </a:bodyPr>
          <a:lstStyle/>
          <a:p>
            <a:r>
              <a:rPr lang="en-GB" sz="3046" dirty="0">
                <a:latin typeface="Angsana New" panose="02020603050405020304" pitchFamily="18" charset="-34"/>
              </a:rPr>
              <a:t>Boethius</a:t>
            </a:r>
          </a:p>
        </p:txBody>
      </p:sp>
      <p:sp>
        <p:nvSpPr>
          <p:cNvPr id="4" name="Rectangle 3"/>
          <p:cNvSpPr/>
          <p:nvPr/>
        </p:nvSpPr>
        <p:spPr>
          <a:xfrm>
            <a:off x="349691" y="270236"/>
            <a:ext cx="7994466" cy="3842334"/>
          </a:xfrm>
          <a:prstGeom prst="rect">
            <a:avLst/>
          </a:prstGeom>
        </p:spPr>
        <p:txBody>
          <a:bodyPr wrap="square">
            <a:spAutoFit/>
          </a:bodyPr>
          <a:lstStyle/>
          <a:p>
            <a:pPr algn="ctr"/>
            <a:r>
              <a:rPr lang="en-GB" sz="4569" dirty="0">
                <a:latin typeface="Angsana New" panose="02020603050405020304" pitchFamily="18" charset="-34"/>
              </a:rPr>
              <a:t>The science of numbers ought to be preferred as an acquisition before all others… </a:t>
            </a:r>
          </a:p>
          <a:p>
            <a:pPr algn="ctr"/>
            <a:r>
              <a:rPr lang="en-GB" sz="7615" dirty="0">
                <a:latin typeface="Angsana New" panose="02020603050405020304" pitchFamily="18" charset="-34"/>
              </a:rPr>
              <a:t>All sciences partake of it, </a:t>
            </a:r>
          </a:p>
          <a:p>
            <a:pPr algn="ctr"/>
            <a:r>
              <a:rPr lang="en-GB" sz="7615" dirty="0">
                <a:latin typeface="Angsana New" panose="02020603050405020304" pitchFamily="18" charset="-34"/>
              </a:rPr>
              <a:t>and it has need of none.</a:t>
            </a:r>
          </a:p>
        </p:txBody>
      </p:sp>
    </p:spTree>
    <p:extLst>
      <p:ext uri="{BB962C8B-B14F-4D97-AF65-F5344CB8AC3E}">
        <p14:creationId xmlns:p14="http://schemas.microsoft.com/office/powerpoint/2010/main" val="2670954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636623" y="3944566"/>
            <a:ext cx="3395379" cy="561051"/>
          </a:xfrm>
          <a:prstGeom prst="rect">
            <a:avLst/>
          </a:prstGeom>
          <a:noFill/>
        </p:spPr>
        <p:txBody>
          <a:bodyPr wrap="square" rtlCol="0">
            <a:spAutoFit/>
          </a:bodyPr>
          <a:lstStyle/>
          <a:p>
            <a:r>
              <a:rPr lang="en-GB" sz="3046" dirty="0">
                <a:latin typeface="Angsana New" panose="02020603050405020304" pitchFamily="18" charset="-34"/>
              </a:rPr>
              <a:t>Niels Bohr</a:t>
            </a:r>
          </a:p>
        </p:txBody>
      </p:sp>
      <p:sp>
        <p:nvSpPr>
          <p:cNvPr id="2" name="Rectangle 1"/>
          <p:cNvSpPr/>
          <p:nvPr/>
        </p:nvSpPr>
        <p:spPr>
          <a:xfrm>
            <a:off x="267497" y="204400"/>
            <a:ext cx="8126580" cy="3842847"/>
          </a:xfrm>
          <a:prstGeom prst="rect">
            <a:avLst/>
          </a:prstGeom>
        </p:spPr>
        <p:txBody>
          <a:bodyPr wrap="square">
            <a:spAutoFit/>
          </a:bodyPr>
          <a:lstStyle/>
          <a:p>
            <a:pPr algn="ctr"/>
            <a:r>
              <a:rPr lang="en-GB" sz="6093" dirty="0">
                <a:solidFill>
                  <a:srgbClr val="000000"/>
                </a:solidFill>
                <a:latin typeface="Angsana New" panose="02020603050405020304" pitchFamily="18" charset="-34"/>
              </a:rPr>
              <a:t>An expert is a man who </a:t>
            </a:r>
          </a:p>
          <a:p>
            <a:pPr algn="ctr"/>
            <a:r>
              <a:rPr lang="en-GB" sz="6093" dirty="0">
                <a:solidFill>
                  <a:srgbClr val="000000"/>
                </a:solidFill>
                <a:latin typeface="Angsana New" panose="02020603050405020304" pitchFamily="18" charset="-34"/>
              </a:rPr>
              <a:t>has made all the mistakes, </a:t>
            </a:r>
          </a:p>
          <a:p>
            <a:pPr algn="ctr"/>
            <a:r>
              <a:rPr lang="en-GB" sz="6093" dirty="0">
                <a:solidFill>
                  <a:srgbClr val="000000"/>
                </a:solidFill>
                <a:latin typeface="Angsana New" panose="02020603050405020304" pitchFamily="18" charset="-34"/>
              </a:rPr>
              <a:t>which can be made, </a:t>
            </a:r>
          </a:p>
          <a:p>
            <a:pPr algn="ctr"/>
            <a:r>
              <a:rPr lang="en-GB" sz="6093" dirty="0">
                <a:solidFill>
                  <a:srgbClr val="000000"/>
                </a:solidFill>
                <a:latin typeface="Angsana New" panose="02020603050405020304" pitchFamily="18" charset="-34"/>
              </a:rPr>
              <a:t>in a very narrow field.</a:t>
            </a:r>
            <a:endParaRPr lang="en-GB" sz="6093" dirty="0">
              <a:latin typeface="Angsana New" panose="02020603050405020304" pitchFamily="18" charset="-34"/>
            </a:endParaRPr>
          </a:p>
        </p:txBody>
      </p:sp>
    </p:spTree>
    <p:extLst>
      <p:ext uri="{BB962C8B-B14F-4D97-AF65-F5344CB8AC3E}">
        <p14:creationId xmlns:p14="http://schemas.microsoft.com/office/powerpoint/2010/main" val="1300866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ill Sans MT" panose="020B0502020104020203" pitchFamily="34" charset="0"/>
              </a:rPr>
              <a:t>Tips</a:t>
            </a:r>
            <a:endParaRPr lang="en-GB" b="1" dirty="0">
              <a:latin typeface="Gill Sans MT" panose="020B0502020104020203" pitchFamily="34" charset="0"/>
            </a:endParaRPr>
          </a:p>
        </p:txBody>
      </p:sp>
      <p:sp>
        <p:nvSpPr>
          <p:cNvPr id="3" name="Content Placeholder 2"/>
          <p:cNvSpPr>
            <a:spLocks noGrp="1"/>
          </p:cNvSpPr>
          <p:nvPr>
            <p:ph idx="1"/>
          </p:nvPr>
        </p:nvSpPr>
        <p:spPr>
          <a:xfrm>
            <a:off x="773122" y="1286476"/>
            <a:ext cx="7092949" cy="3197656"/>
          </a:xfrm>
        </p:spPr>
        <p:txBody>
          <a:bodyPr>
            <a:noAutofit/>
          </a:bodyPr>
          <a:lstStyle/>
          <a:p>
            <a:pPr marL="0" indent="0">
              <a:buNone/>
            </a:pPr>
            <a:r>
              <a:rPr lang="en-GB" sz="1770" b="1" dirty="0">
                <a:latin typeface="Gill Sans MT" panose="020B0502020104020203" pitchFamily="34" charset="0"/>
              </a:rPr>
              <a:t>Add image or text to all slides:</a:t>
            </a:r>
          </a:p>
          <a:p>
            <a:pPr marL="0" indent="0">
              <a:buNone/>
            </a:pPr>
            <a:r>
              <a:rPr lang="en-GB" sz="1770" dirty="0">
                <a:latin typeface="Gill Sans MT" panose="020B0502020104020203" pitchFamily="34" charset="0"/>
              </a:rPr>
              <a:t>View &gt; Master Views (Slide Master)</a:t>
            </a:r>
          </a:p>
          <a:p>
            <a:pPr marL="0" indent="0">
              <a:buNone/>
            </a:pPr>
            <a:endParaRPr lang="en-GB" sz="1770" dirty="0">
              <a:latin typeface="Gill Sans MT" panose="020B0502020104020203" pitchFamily="34" charset="0"/>
            </a:endParaRPr>
          </a:p>
          <a:p>
            <a:pPr marL="0" indent="0">
              <a:buNone/>
            </a:pPr>
            <a:endParaRPr lang="en-GB" sz="1770" dirty="0">
              <a:latin typeface="Gill Sans MT" panose="020B0502020104020203" pitchFamily="34" charset="0"/>
            </a:endParaRPr>
          </a:p>
          <a:p>
            <a:pPr marL="0" indent="0">
              <a:buNone/>
            </a:pPr>
            <a:r>
              <a:rPr lang="en-GB" sz="1770" b="1" dirty="0">
                <a:latin typeface="Gill Sans MT" panose="020B0502020104020203" pitchFamily="34" charset="0"/>
              </a:rPr>
              <a:t>Change background:</a:t>
            </a:r>
          </a:p>
          <a:p>
            <a:pPr marL="0" indent="0">
              <a:buNone/>
            </a:pPr>
            <a:r>
              <a:rPr lang="en-GB" sz="1770" dirty="0">
                <a:latin typeface="Gill Sans MT" panose="020B0502020104020203" pitchFamily="34" charset="0"/>
              </a:rPr>
              <a:t>Home &gt; Customize (Format Background)</a:t>
            </a:r>
          </a:p>
          <a:p>
            <a:pPr marL="0" indent="0">
              <a:buNone/>
            </a:pPr>
            <a:endParaRPr lang="en-GB" sz="1770" dirty="0">
              <a:latin typeface="Gill Sans MT" panose="020B0502020104020203" pitchFamily="34" charset="0"/>
            </a:endParaRPr>
          </a:p>
          <a:p>
            <a:pPr marL="0" indent="0">
              <a:buNone/>
            </a:pPr>
            <a:endParaRPr lang="en-GB" sz="1770" dirty="0">
              <a:latin typeface="Gill Sans MT" panose="020B0502020104020203" pitchFamily="34" charset="0"/>
            </a:endParaRPr>
          </a:p>
          <a:p>
            <a:pPr marL="0" indent="0">
              <a:buNone/>
            </a:pPr>
            <a:r>
              <a:rPr lang="en-GB" sz="1770" b="1" dirty="0">
                <a:latin typeface="Gill Sans MT" panose="020B0502020104020203" pitchFamily="34" charset="0"/>
              </a:rPr>
              <a:t>Save slide(s) as image(s):</a:t>
            </a:r>
          </a:p>
          <a:p>
            <a:pPr marL="0" indent="0">
              <a:buNone/>
            </a:pPr>
            <a:r>
              <a:rPr lang="en-GB" sz="1770" dirty="0">
                <a:latin typeface="Gill Sans MT" panose="020B0502020104020203" pitchFamily="34" charset="0"/>
              </a:rPr>
              <a:t>File &gt; Save As &gt; Save as type (choose gif, jpg, </a:t>
            </a:r>
            <a:r>
              <a:rPr lang="en-GB" sz="1770" dirty="0" err="1">
                <a:latin typeface="Gill Sans MT" panose="020B0502020104020203" pitchFamily="34" charset="0"/>
              </a:rPr>
              <a:t>png</a:t>
            </a:r>
            <a:r>
              <a:rPr lang="en-GB" sz="1770" dirty="0">
                <a:latin typeface="Gill Sans MT" panose="020B0502020104020203" pitchFamily="34" charset="0"/>
              </a:rPr>
              <a:t>, </a:t>
            </a:r>
            <a:r>
              <a:rPr lang="en-GB" sz="1770" dirty="0" err="1">
                <a:latin typeface="Gill Sans MT" panose="020B0502020104020203" pitchFamily="34" charset="0"/>
              </a:rPr>
              <a:t>tif</a:t>
            </a:r>
            <a:r>
              <a:rPr lang="en-GB" sz="1770" dirty="0">
                <a:latin typeface="Gill Sans MT" panose="020B0502020104020203" pitchFamily="34" charset="0"/>
              </a:rPr>
              <a:t>, or bmp)</a:t>
            </a:r>
          </a:p>
          <a:p>
            <a:pPr marL="0" indent="0">
              <a:buNone/>
            </a:pPr>
            <a:endParaRPr lang="en-GB" sz="1770" dirty="0">
              <a:latin typeface="Gill Sans MT" panose="020B0502020104020203" pitchFamily="34" charset="0"/>
            </a:endParaRPr>
          </a:p>
        </p:txBody>
      </p:sp>
      <p:pic>
        <p:nvPicPr>
          <p:cNvPr id="6" name="Picture 5"/>
          <p:cNvPicPr>
            <a:picLocks noChangeAspect="1"/>
          </p:cNvPicPr>
          <p:nvPr/>
        </p:nvPicPr>
        <p:blipFill>
          <a:blip r:embed="rId2"/>
          <a:stretch>
            <a:fillRect/>
          </a:stretch>
        </p:blipFill>
        <p:spPr>
          <a:xfrm>
            <a:off x="5045168" y="2607761"/>
            <a:ext cx="1608642" cy="1302234"/>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469022" y="1169914"/>
            <a:ext cx="1831079" cy="1196784"/>
          </a:xfrm>
          <a:prstGeom prst="rect">
            <a:avLst/>
          </a:prstGeom>
          <a:ln>
            <a:solidFill>
              <a:schemeClr val="tx1"/>
            </a:solidFill>
          </a:ln>
        </p:spPr>
      </p:pic>
    </p:spTree>
    <p:extLst>
      <p:ext uri="{BB962C8B-B14F-4D97-AF65-F5344CB8AC3E}">
        <p14:creationId xmlns:p14="http://schemas.microsoft.com/office/powerpoint/2010/main" val="3090122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373247" y="3820346"/>
            <a:ext cx="3395379" cy="561051"/>
          </a:xfrm>
          <a:prstGeom prst="rect">
            <a:avLst/>
          </a:prstGeom>
          <a:noFill/>
        </p:spPr>
        <p:txBody>
          <a:bodyPr wrap="square" rtlCol="0">
            <a:spAutoFit/>
          </a:bodyPr>
          <a:lstStyle/>
          <a:p>
            <a:r>
              <a:rPr lang="en-GB" sz="3046" dirty="0">
                <a:latin typeface="Angsana New" panose="02020603050405020304" pitchFamily="18" charset="-34"/>
              </a:rPr>
              <a:t>Niels Bohr</a:t>
            </a:r>
          </a:p>
        </p:txBody>
      </p:sp>
      <p:sp>
        <p:nvSpPr>
          <p:cNvPr id="2" name="Rectangle 1"/>
          <p:cNvSpPr/>
          <p:nvPr/>
        </p:nvSpPr>
        <p:spPr>
          <a:xfrm>
            <a:off x="379579" y="1425813"/>
            <a:ext cx="7777792" cy="1381468"/>
          </a:xfrm>
          <a:prstGeom prst="rect">
            <a:avLst/>
          </a:prstGeom>
        </p:spPr>
        <p:txBody>
          <a:bodyPr wrap="square">
            <a:spAutoFit/>
          </a:bodyPr>
          <a:lstStyle/>
          <a:p>
            <a:pPr algn="ctr"/>
            <a:r>
              <a:rPr lang="en-GB" sz="3808" dirty="0">
                <a:solidFill>
                  <a:srgbClr val="000000"/>
                </a:solidFill>
                <a:latin typeface="Angsana New" panose="02020603050405020304" pitchFamily="18" charset="-34"/>
              </a:rPr>
              <a:t>How wonderful that we have met with a paradox. </a:t>
            </a:r>
          </a:p>
          <a:p>
            <a:pPr algn="ctr"/>
            <a:r>
              <a:rPr lang="en-GB" sz="4569" dirty="0">
                <a:solidFill>
                  <a:srgbClr val="000000"/>
                </a:solidFill>
                <a:latin typeface="Angsana New" panose="02020603050405020304" pitchFamily="18" charset="-34"/>
              </a:rPr>
              <a:t>Now we have some hope of making progress.</a:t>
            </a:r>
            <a:endParaRPr lang="en-GB" sz="4569" dirty="0">
              <a:latin typeface="Angsana New" panose="02020603050405020304" pitchFamily="18" charset="-34"/>
            </a:endParaRPr>
          </a:p>
        </p:txBody>
      </p:sp>
    </p:spTree>
    <p:extLst>
      <p:ext uri="{BB962C8B-B14F-4D97-AF65-F5344CB8AC3E}">
        <p14:creationId xmlns:p14="http://schemas.microsoft.com/office/powerpoint/2010/main" val="4566015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467521" y="3827817"/>
            <a:ext cx="3395379" cy="561051"/>
          </a:xfrm>
          <a:prstGeom prst="rect">
            <a:avLst/>
          </a:prstGeom>
          <a:noFill/>
        </p:spPr>
        <p:txBody>
          <a:bodyPr wrap="square" rtlCol="0">
            <a:spAutoFit/>
          </a:bodyPr>
          <a:lstStyle/>
          <a:p>
            <a:r>
              <a:rPr lang="en-GB" sz="3046" dirty="0">
                <a:latin typeface="Angsana New" panose="02020603050405020304" pitchFamily="18" charset="-34"/>
              </a:rPr>
              <a:t>Niels Bohr</a:t>
            </a:r>
          </a:p>
        </p:txBody>
      </p:sp>
      <p:sp>
        <p:nvSpPr>
          <p:cNvPr id="2" name="Rectangle 1"/>
          <p:cNvSpPr/>
          <p:nvPr/>
        </p:nvSpPr>
        <p:spPr>
          <a:xfrm>
            <a:off x="778623" y="934168"/>
            <a:ext cx="7295588" cy="2436051"/>
          </a:xfrm>
          <a:prstGeom prst="rect">
            <a:avLst/>
          </a:prstGeom>
        </p:spPr>
        <p:txBody>
          <a:bodyPr wrap="none">
            <a:spAutoFit/>
          </a:bodyPr>
          <a:lstStyle/>
          <a:p>
            <a:pPr algn="ctr"/>
            <a:r>
              <a:rPr lang="en-GB" sz="7615" dirty="0">
                <a:solidFill>
                  <a:srgbClr val="000000"/>
                </a:solidFill>
                <a:latin typeface="Angsana New" panose="02020603050405020304" pitchFamily="18" charset="-34"/>
              </a:rPr>
              <a:t>Prediction is very difficult, </a:t>
            </a:r>
          </a:p>
          <a:p>
            <a:pPr algn="ctr"/>
            <a:r>
              <a:rPr lang="en-GB" sz="7615" dirty="0">
                <a:solidFill>
                  <a:srgbClr val="000000"/>
                </a:solidFill>
                <a:latin typeface="Angsana New" panose="02020603050405020304" pitchFamily="18" charset="-34"/>
              </a:rPr>
              <a:t>especially about the future.</a:t>
            </a:r>
            <a:endParaRPr lang="en-GB" sz="7615" dirty="0">
              <a:latin typeface="Angsana New" panose="02020603050405020304" pitchFamily="18" charset="-34"/>
            </a:endParaRPr>
          </a:p>
        </p:txBody>
      </p:sp>
    </p:spTree>
    <p:extLst>
      <p:ext uri="{BB962C8B-B14F-4D97-AF65-F5344CB8AC3E}">
        <p14:creationId xmlns:p14="http://schemas.microsoft.com/office/powerpoint/2010/main" val="1828487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893393" y="4029549"/>
            <a:ext cx="3395379" cy="561051"/>
          </a:xfrm>
          <a:prstGeom prst="rect">
            <a:avLst/>
          </a:prstGeom>
          <a:noFill/>
        </p:spPr>
        <p:txBody>
          <a:bodyPr wrap="square" rtlCol="0">
            <a:spAutoFit/>
          </a:bodyPr>
          <a:lstStyle/>
          <a:p>
            <a:r>
              <a:rPr lang="en-GB" sz="3046" dirty="0">
                <a:latin typeface="Angsana New" panose="02020603050405020304" pitchFamily="18" charset="-34"/>
              </a:rPr>
              <a:t>Niels Bohr</a:t>
            </a:r>
          </a:p>
        </p:txBody>
      </p:sp>
      <p:sp>
        <p:nvSpPr>
          <p:cNvPr id="2" name="Rectangle 1"/>
          <p:cNvSpPr/>
          <p:nvPr/>
        </p:nvSpPr>
        <p:spPr>
          <a:xfrm>
            <a:off x="449892" y="75983"/>
            <a:ext cx="7891902" cy="4077078"/>
          </a:xfrm>
          <a:prstGeom prst="rect">
            <a:avLst/>
          </a:prstGeom>
        </p:spPr>
        <p:txBody>
          <a:bodyPr wrap="square">
            <a:spAutoFit/>
          </a:bodyPr>
          <a:lstStyle/>
          <a:p>
            <a:pPr algn="ctr"/>
            <a:r>
              <a:rPr lang="en-GB" sz="6093" dirty="0">
                <a:solidFill>
                  <a:srgbClr val="000000"/>
                </a:solidFill>
                <a:latin typeface="Angsana New" panose="02020603050405020304" pitchFamily="18" charset="-34"/>
              </a:rPr>
              <a:t>Those who are not shocked </a:t>
            </a:r>
          </a:p>
          <a:p>
            <a:pPr algn="ctr"/>
            <a:r>
              <a:rPr lang="en-GB" sz="6093" dirty="0">
                <a:solidFill>
                  <a:srgbClr val="000000"/>
                </a:solidFill>
                <a:latin typeface="Angsana New" panose="02020603050405020304" pitchFamily="18" charset="-34"/>
              </a:rPr>
              <a:t>when they first come across </a:t>
            </a:r>
          </a:p>
          <a:p>
            <a:pPr algn="ctr"/>
            <a:r>
              <a:rPr lang="en-GB" sz="7615" dirty="0">
                <a:solidFill>
                  <a:srgbClr val="000000"/>
                </a:solidFill>
                <a:latin typeface="Angsana New" panose="02020603050405020304" pitchFamily="18" charset="-34"/>
              </a:rPr>
              <a:t>quantum mechanics </a:t>
            </a:r>
          </a:p>
          <a:p>
            <a:pPr algn="ctr"/>
            <a:r>
              <a:rPr lang="en-GB" sz="6093" dirty="0">
                <a:solidFill>
                  <a:srgbClr val="000000"/>
                </a:solidFill>
                <a:latin typeface="Angsana New" panose="02020603050405020304" pitchFamily="18" charset="-34"/>
              </a:rPr>
              <a:t>cannot possibly have understood it.</a:t>
            </a:r>
            <a:endParaRPr lang="en-GB" sz="6093" dirty="0">
              <a:latin typeface="Angsana New" panose="02020603050405020304" pitchFamily="18" charset="-34"/>
            </a:endParaRPr>
          </a:p>
        </p:txBody>
      </p:sp>
    </p:spTree>
    <p:extLst>
      <p:ext uri="{BB962C8B-B14F-4D97-AF65-F5344CB8AC3E}">
        <p14:creationId xmlns:p14="http://schemas.microsoft.com/office/powerpoint/2010/main" val="26633381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654308" y="3944566"/>
            <a:ext cx="3395379" cy="561051"/>
          </a:xfrm>
          <a:prstGeom prst="rect">
            <a:avLst/>
          </a:prstGeom>
          <a:noFill/>
        </p:spPr>
        <p:txBody>
          <a:bodyPr wrap="square" rtlCol="0">
            <a:spAutoFit/>
          </a:bodyPr>
          <a:lstStyle/>
          <a:p>
            <a:r>
              <a:rPr lang="en-GB" sz="3046" dirty="0">
                <a:latin typeface="Angsana New" panose="02020603050405020304" pitchFamily="18" charset="-34"/>
              </a:rPr>
              <a:t>Niels Bohr</a:t>
            </a:r>
          </a:p>
        </p:txBody>
      </p:sp>
      <p:sp>
        <p:nvSpPr>
          <p:cNvPr id="2" name="Rectangle 1"/>
          <p:cNvSpPr/>
          <p:nvPr/>
        </p:nvSpPr>
        <p:spPr>
          <a:xfrm>
            <a:off x="207742" y="774321"/>
            <a:ext cx="8223706" cy="2612254"/>
          </a:xfrm>
          <a:prstGeom prst="rect">
            <a:avLst/>
          </a:prstGeom>
        </p:spPr>
        <p:txBody>
          <a:bodyPr wrap="square">
            <a:spAutoFit/>
          </a:bodyPr>
          <a:lstStyle/>
          <a:p>
            <a:pPr algn="ctr"/>
            <a:r>
              <a:rPr lang="en-GB" sz="4189" dirty="0">
                <a:solidFill>
                  <a:srgbClr val="000000"/>
                </a:solidFill>
                <a:latin typeface="Angsana New" panose="02020603050405020304" pitchFamily="18" charset="-34"/>
              </a:rPr>
              <a:t>The opposite of a correct statement is a false statement. </a:t>
            </a:r>
          </a:p>
          <a:p>
            <a:pPr algn="ctr"/>
            <a:r>
              <a:rPr lang="en-GB" sz="6093" dirty="0">
                <a:solidFill>
                  <a:srgbClr val="000000"/>
                </a:solidFill>
                <a:latin typeface="Angsana New" panose="02020603050405020304" pitchFamily="18" charset="-34"/>
              </a:rPr>
              <a:t>But the opposite of a profound truth may well be another profound truth.</a:t>
            </a:r>
            <a:endParaRPr lang="en-GB" sz="6093" dirty="0">
              <a:latin typeface="Angsana New" panose="02020603050405020304" pitchFamily="18" charset="-34"/>
            </a:endParaRPr>
          </a:p>
        </p:txBody>
      </p:sp>
    </p:spTree>
    <p:extLst>
      <p:ext uri="{BB962C8B-B14F-4D97-AF65-F5344CB8AC3E}">
        <p14:creationId xmlns:p14="http://schemas.microsoft.com/office/powerpoint/2010/main" val="1709988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460048" y="3944566"/>
            <a:ext cx="3395379" cy="561051"/>
          </a:xfrm>
          <a:prstGeom prst="rect">
            <a:avLst/>
          </a:prstGeom>
          <a:noFill/>
        </p:spPr>
        <p:txBody>
          <a:bodyPr wrap="square" rtlCol="0">
            <a:spAutoFit/>
          </a:bodyPr>
          <a:lstStyle/>
          <a:p>
            <a:r>
              <a:rPr lang="en-GB" sz="3046" dirty="0">
                <a:latin typeface="Angsana New" panose="02020603050405020304" pitchFamily="18" charset="-34"/>
              </a:rPr>
              <a:t>Niels Bohr</a:t>
            </a:r>
          </a:p>
        </p:txBody>
      </p:sp>
      <p:sp>
        <p:nvSpPr>
          <p:cNvPr id="2" name="Rectangle 1"/>
          <p:cNvSpPr/>
          <p:nvPr/>
        </p:nvSpPr>
        <p:spPr>
          <a:xfrm>
            <a:off x="436978" y="615950"/>
            <a:ext cx="7942164" cy="2904898"/>
          </a:xfrm>
          <a:prstGeom prst="rect">
            <a:avLst/>
          </a:prstGeom>
        </p:spPr>
        <p:txBody>
          <a:bodyPr wrap="square">
            <a:spAutoFit/>
          </a:bodyPr>
          <a:lstStyle/>
          <a:p>
            <a:pPr algn="ctr"/>
            <a:r>
              <a:rPr lang="en-GB" sz="4569" dirty="0">
                <a:solidFill>
                  <a:srgbClr val="000000"/>
                </a:solidFill>
                <a:latin typeface="Angsana New" panose="02020603050405020304" pitchFamily="18" charset="-34"/>
              </a:rPr>
              <a:t>We are all agreed that your theory is crazy. </a:t>
            </a:r>
          </a:p>
          <a:p>
            <a:pPr algn="ctr"/>
            <a:r>
              <a:rPr lang="en-GB" sz="4569" dirty="0">
                <a:solidFill>
                  <a:srgbClr val="000000"/>
                </a:solidFill>
                <a:latin typeface="Angsana New" panose="02020603050405020304" pitchFamily="18" charset="-34"/>
              </a:rPr>
              <a:t>The question which divides us is whether it is crazy enough to have a chance of being correct. My own feeling is that it is not crazy enough.</a:t>
            </a:r>
            <a:endParaRPr lang="en-GB" sz="4569" dirty="0">
              <a:latin typeface="Angsana New" panose="02020603050405020304" pitchFamily="18" charset="-34"/>
            </a:endParaRPr>
          </a:p>
        </p:txBody>
      </p:sp>
    </p:spTree>
    <p:extLst>
      <p:ext uri="{BB962C8B-B14F-4D97-AF65-F5344CB8AC3E}">
        <p14:creationId xmlns:p14="http://schemas.microsoft.com/office/powerpoint/2010/main" val="22670280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29180" y="3802765"/>
            <a:ext cx="3395379" cy="561051"/>
          </a:xfrm>
          <a:prstGeom prst="rect">
            <a:avLst/>
          </a:prstGeom>
          <a:noFill/>
        </p:spPr>
        <p:txBody>
          <a:bodyPr wrap="square" rtlCol="0">
            <a:spAutoFit/>
          </a:bodyPr>
          <a:lstStyle/>
          <a:p>
            <a:r>
              <a:rPr lang="en-GB" sz="3046" dirty="0">
                <a:latin typeface="Angsana New" panose="02020603050405020304" pitchFamily="18" charset="-34"/>
              </a:rPr>
              <a:t>Ludwig Boltzmann</a:t>
            </a:r>
          </a:p>
        </p:txBody>
      </p:sp>
      <p:sp>
        <p:nvSpPr>
          <p:cNvPr id="4" name="Rectangle 3"/>
          <p:cNvSpPr/>
          <p:nvPr/>
        </p:nvSpPr>
        <p:spPr>
          <a:xfrm>
            <a:off x="581825" y="880399"/>
            <a:ext cx="7590487" cy="2553391"/>
          </a:xfrm>
          <a:prstGeom prst="rect">
            <a:avLst/>
          </a:prstGeom>
        </p:spPr>
        <p:txBody>
          <a:bodyPr wrap="square">
            <a:spAutoFit/>
          </a:bodyPr>
          <a:lstStyle/>
          <a:p>
            <a:pPr algn="ctr"/>
            <a:r>
              <a:rPr lang="en-GB" sz="5331" dirty="0">
                <a:solidFill>
                  <a:srgbClr val="000000"/>
                </a:solidFill>
                <a:latin typeface="Angsana New" panose="02020603050405020304" pitchFamily="18" charset="-34"/>
              </a:rPr>
              <a:t>Available energy is the main object </a:t>
            </a:r>
          </a:p>
          <a:p>
            <a:pPr algn="ctr"/>
            <a:r>
              <a:rPr lang="en-GB" sz="5331" dirty="0">
                <a:solidFill>
                  <a:srgbClr val="000000"/>
                </a:solidFill>
                <a:latin typeface="Angsana New" panose="02020603050405020304" pitchFamily="18" charset="-34"/>
              </a:rPr>
              <a:t>at stake in the struggle for existence </a:t>
            </a:r>
          </a:p>
          <a:p>
            <a:pPr algn="ctr"/>
            <a:r>
              <a:rPr lang="en-GB" sz="5331" dirty="0">
                <a:solidFill>
                  <a:srgbClr val="000000"/>
                </a:solidFill>
                <a:latin typeface="Angsana New" panose="02020603050405020304" pitchFamily="18" charset="-34"/>
              </a:rPr>
              <a:t>and the evolution of the world.</a:t>
            </a:r>
            <a:endParaRPr lang="en-GB" sz="5331" dirty="0">
              <a:latin typeface="Angsana New" panose="02020603050405020304" pitchFamily="18" charset="-34"/>
            </a:endParaRPr>
          </a:p>
        </p:txBody>
      </p:sp>
    </p:spTree>
    <p:extLst>
      <p:ext uri="{BB962C8B-B14F-4D97-AF65-F5344CB8AC3E}">
        <p14:creationId xmlns:p14="http://schemas.microsoft.com/office/powerpoint/2010/main" val="4039924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03893" y="3720577"/>
            <a:ext cx="3395379" cy="561051"/>
          </a:xfrm>
          <a:prstGeom prst="rect">
            <a:avLst/>
          </a:prstGeom>
          <a:noFill/>
        </p:spPr>
        <p:txBody>
          <a:bodyPr wrap="square" rtlCol="0">
            <a:spAutoFit/>
          </a:bodyPr>
          <a:lstStyle/>
          <a:p>
            <a:r>
              <a:rPr lang="en-GB" sz="3046" dirty="0">
                <a:latin typeface="Angsana New" panose="02020603050405020304" pitchFamily="18" charset="-34"/>
              </a:rPr>
              <a:t>Ludwig Boltzmann</a:t>
            </a:r>
          </a:p>
        </p:txBody>
      </p:sp>
      <p:sp>
        <p:nvSpPr>
          <p:cNvPr id="4" name="Rectangle 3"/>
          <p:cNvSpPr/>
          <p:nvPr/>
        </p:nvSpPr>
        <p:spPr>
          <a:xfrm>
            <a:off x="387048" y="593535"/>
            <a:ext cx="7927223" cy="2904898"/>
          </a:xfrm>
          <a:prstGeom prst="rect">
            <a:avLst/>
          </a:prstGeom>
        </p:spPr>
        <p:txBody>
          <a:bodyPr wrap="square">
            <a:spAutoFit/>
          </a:bodyPr>
          <a:lstStyle/>
          <a:p>
            <a:pPr algn="ctr"/>
            <a:r>
              <a:rPr lang="en-GB" sz="4569" dirty="0">
                <a:solidFill>
                  <a:srgbClr val="000000"/>
                </a:solidFill>
                <a:latin typeface="Angsana New" panose="02020603050405020304" pitchFamily="18" charset="-34"/>
              </a:rPr>
              <a:t>A mathematician will recognise Cauchy, Gauss, Jacobi or Helmholtz after reading a few pages, just as musicians recognise, from the first few bars, Mozart, Beethoven or Schubert.</a:t>
            </a:r>
            <a:endParaRPr lang="en-GB" sz="4569" dirty="0">
              <a:latin typeface="Angsana New" panose="02020603050405020304" pitchFamily="18" charset="-34"/>
            </a:endParaRPr>
          </a:p>
        </p:txBody>
      </p:sp>
    </p:spTree>
    <p:extLst>
      <p:ext uri="{BB962C8B-B14F-4D97-AF65-F5344CB8AC3E}">
        <p14:creationId xmlns:p14="http://schemas.microsoft.com/office/powerpoint/2010/main" val="3084876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11364" y="3810235"/>
            <a:ext cx="3395379" cy="561051"/>
          </a:xfrm>
          <a:prstGeom prst="rect">
            <a:avLst/>
          </a:prstGeom>
          <a:noFill/>
        </p:spPr>
        <p:txBody>
          <a:bodyPr wrap="square" rtlCol="0">
            <a:spAutoFit/>
          </a:bodyPr>
          <a:lstStyle/>
          <a:p>
            <a:r>
              <a:rPr lang="en-GB" sz="3046" dirty="0">
                <a:latin typeface="Angsana New" panose="02020603050405020304" pitchFamily="18" charset="-34"/>
              </a:rPr>
              <a:t>Bernard Bolzano</a:t>
            </a:r>
          </a:p>
        </p:txBody>
      </p:sp>
      <p:sp>
        <p:nvSpPr>
          <p:cNvPr id="2" name="Rectangle 1"/>
          <p:cNvSpPr/>
          <p:nvPr/>
        </p:nvSpPr>
        <p:spPr>
          <a:xfrm>
            <a:off x="446829" y="680928"/>
            <a:ext cx="7919751" cy="2905219"/>
          </a:xfrm>
          <a:prstGeom prst="rect">
            <a:avLst/>
          </a:prstGeom>
        </p:spPr>
        <p:txBody>
          <a:bodyPr wrap="square">
            <a:spAutoFit/>
          </a:bodyPr>
          <a:lstStyle/>
          <a:p>
            <a:pPr algn="ctr"/>
            <a:r>
              <a:rPr lang="en-GB" sz="6093" dirty="0">
                <a:solidFill>
                  <a:srgbClr val="000000"/>
                </a:solidFill>
                <a:latin typeface="Angsana New" panose="02020603050405020304" pitchFamily="18" charset="-34"/>
              </a:rPr>
              <a:t>My special pleasure in mathematics rested particularly on its purely speculative part.</a:t>
            </a:r>
            <a:endParaRPr lang="en-GB" sz="6093" dirty="0">
              <a:latin typeface="Angsana New" panose="02020603050405020304" pitchFamily="18" charset="-34"/>
            </a:endParaRPr>
          </a:p>
        </p:txBody>
      </p:sp>
    </p:spTree>
    <p:extLst>
      <p:ext uri="{BB962C8B-B14F-4D97-AF65-F5344CB8AC3E}">
        <p14:creationId xmlns:p14="http://schemas.microsoft.com/office/powerpoint/2010/main" val="3434399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81088" y="837730"/>
            <a:ext cx="7797863" cy="2436308"/>
          </a:xfrm>
          <a:prstGeom prst="rect">
            <a:avLst/>
          </a:prstGeom>
        </p:spPr>
        <p:txBody>
          <a:bodyPr wrap="square">
            <a:spAutoFit/>
          </a:bodyPr>
          <a:lstStyle/>
          <a:p>
            <a:pPr algn="ctr"/>
            <a:r>
              <a:rPr lang="en-GB" sz="3808" dirty="0">
                <a:latin typeface="Angsana New" panose="02020603050405020304" pitchFamily="18" charset="-34"/>
              </a:rPr>
              <a:t>No matter how correct a mathematical theorem may appear to be, one ought never to be satisfied that there was not something imperfect about it until it also gives the impression of being beautiful.</a:t>
            </a:r>
            <a:endParaRPr lang="en-GB" sz="11424" dirty="0">
              <a:latin typeface="Angsana New" panose="02020603050405020304" pitchFamily="18" charset="-34"/>
            </a:endParaRPr>
          </a:p>
        </p:txBody>
      </p:sp>
      <p:sp>
        <p:nvSpPr>
          <p:cNvPr id="3" name="TextBox 2"/>
          <p:cNvSpPr txBox="1"/>
          <p:nvPr/>
        </p:nvSpPr>
        <p:spPr>
          <a:xfrm>
            <a:off x="5286415" y="3593672"/>
            <a:ext cx="3395379" cy="561051"/>
          </a:xfrm>
          <a:prstGeom prst="rect">
            <a:avLst/>
          </a:prstGeom>
          <a:noFill/>
        </p:spPr>
        <p:txBody>
          <a:bodyPr wrap="square" rtlCol="0">
            <a:spAutoFit/>
          </a:bodyPr>
          <a:lstStyle/>
          <a:p>
            <a:r>
              <a:rPr lang="en-GB" sz="3046" dirty="0">
                <a:latin typeface="Angsana New" panose="02020603050405020304" pitchFamily="18" charset="-34"/>
              </a:rPr>
              <a:t>George Boole</a:t>
            </a:r>
          </a:p>
        </p:txBody>
      </p:sp>
    </p:spTree>
    <p:extLst>
      <p:ext uri="{BB962C8B-B14F-4D97-AF65-F5344CB8AC3E}">
        <p14:creationId xmlns:p14="http://schemas.microsoft.com/office/powerpoint/2010/main" val="1421630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286415" y="3593672"/>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Ém</a:t>
            </a:r>
            <a:r>
              <a:rPr lang="en-GB" sz="3046" dirty="0">
                <a:latin typeface="Angsana New" panose="02020603050405020304" pitchFamily="18" charset="-34"/>
              </a:rPr>
              <a:t>ile Borel</a:t>
            </a:r>
          </a:p>
        </p:txBody>
      </p:sp>
      <p:sp>
        <p:nvSpPr>
          <p:cNvPr id="4" name="Rectangle 3"/>
          <p:cNvSpPr/>
          <p:nvPr/>
        </p:nvSpPr>
        <p:spPr>
          <a:xfrm>
            <a:off x="364632" y="663717"/>
            <a:ext cx="7934694" cy="2728824"/>
          </a:xfrm>
          <a:prstGeom prst="rect">
            <a:avLst/>
          </a:prstGeom>
        </p:spPr>
        <p:txBody>
          <a:bodyPr wrap="square">
            <a:spAutoFit/>
          </a:bodyPr>
          <a:lstStyle/>
          <a:p>
            <a:pPr algn="ctr"/>
            <a:r>
              <a:rPr lang="en-GB" sz="5711" dirty="0">
                <a:solidFill>
                  <a:srgbClr val="000000"/>
                </a:solidFill>
                <a:latin typeface="Angsana New" panose="02020603050405020304" pitchFamily="18" charset="-34"/>
              </a:rPr>
              <a:t>Geometry measures the surface of a field without bothering to find if the soil is good or bad.</a:t>
            </a:r>
            <a:endParaRPr lang="en-GB" sz="5711" dirty="0">
              <a:latin typeface="Angsana New" panose="02020603050405020304" pitchFamily="18" charset="-34"/>
            </a:endParaRPr>
          </a:p>
        </p:txBody>
      </p:sp>
    </p:spTree>
    <p:extLst>
      <p:ext uri="{BB962C8B-B14F-4D97-AF65-F5344CB8AC3E}">
        <p14:creationId xmlns:p14="http://schemas.microsoft.com/office/powerpoint/2010/main" val="3872209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8000"/>
                    </a14:imgEffect>
                  </a14:imgLayer>
                </a14:imgProps>
              </a:ext>
              <a:ext uri="{28A0092B-C50C-407E-A947-70E740481C1C}">
                <a14:useLocalDpi xmlns:a14="http://schemas.microsoft.com/office/drawing/2010/main" val="0"/>
              </a:ext>
            </a:extLst>
          </a:blip>
          <a:stretch>
            <a:fillRect/>
          </a:stretch>
        </p:blipFill>
        <p:spPr>
          <a:xfrm>
            <a:off x="0" y="0"/>
            <a:ext cx="8639175" cy="4859338"/>
          </a:xfrm>
          <a:prstGeom prst="rect">
            <a:avLst/>
          </a:prstGeom>
        </p:spPr>
      </p:pic>
      <p:sp>
        <p:nvSpPr>
          <p:cNvPr id="4" name="Rectangle 3"/>
          <p:cNvSpPr/>
          <p:nvPr/>
        </p:nvSpPr>
        <p:spPr>
          <a:xfrm>
            <a:off x="976063" y="1196219"/>
            <a:ext cx="6830154" cy="1698854"/>
          </a:xfrm>
          <a:prstGeom prst="rect">
            <a:avLst/>
          </a:prstGeom>
          <a:noFill/>
        </p:spPr>
        <p:txBody>
          <a:bodyPr wrap="square" lIns="57585" tIns="28793" rIns="57585" bIns="28793">
            <a:spAutoFit/>
          </a:bodyPr>
          <a:lstStyle/>
          <a:p>
            <a:pPr algn="ctr"/>
            <a:r>
              <a:rPr lang="en-US" sz="533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anose="020E0602020502020306" pitchFamily="34" charset="0"/>
              </a:rPr>
              <a:t>The </a:t>
            </a:r>
            <a:r>
              <a:rPr lang="en-GB" sz="533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anose="020E0602020502020306" pitchFamily="34" charset="0"/>
              </a:rPr>
              <a:t>whole is more than the sum of its parts.</a:t>
            </a:r>
          </a:p>
        </p:txBody>
      </p:sp>
      <p:sp>
        <p:nvSpPr>
          <p:cNvPr id="5" name="TextBox 4"/>
          <p:cNvSpPr txBox="1"/>
          <p:nvPr/>
        </p:nvSpPr>
        <p:spPr>
          <a:xfrm>
            <a:off x="5484115" y="2995277"/>
            <a:ext cx="2947327" cy="678327"/>
          </a:xfrm>
          <a:prstGeom prst="rect">
            <a:avLst/>
          </a:prstGeom>
          <a:noFill/>
        </p:spPr>
        <p:txBody>
          <a:bodyPr wrap="square" rtlCol="0">
            <a:spAutoFit/>
          </a:bodyPr>
          <a:lstStyle/>
          <a:p>
            <a:r>
              <a:rPr lang="en-GB" sz="3808" dirty="0">
                <a:solidFill>
                  <a:schemeClr val="bg1"/>
                </a:solidFill>
                <a:latin typeface="Berlin Sans FB" panose="020E0602020502020306" pitchFamily="34" charset="0"/>
              </a:rPr>
              <a:t> - Aristotle</a:t>
            </a:r>
          </a:p>
        </p:txBody>
      </p:sp>
    </p:spTree>
    <p:extLst>
      <p:ext uri="{BB962C8B-B14F-4D97-AF65-F5344CB8AC3E}">
        <p14:creationId xmlns:p14="http://schemas.microsoft.com/office/powerpoint/2010/main" val="18924481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182989" y="3653442"/>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Max Born</a:t>
            </a:r>
            <a:endParaRPr lang="en-GB" sz="3046" dirty="0">
              <a:latin typeface="Angsana New" panose="02020603050405020304" pitchFamily="18" charset="-34"/>
            </a:endParaRPr>
          </a:p>
        </p:txBody>
      </p:sp>
      <p:sp>
        <p:nvSpPr>
          <p:cNvPr id="2" name="Rectangle 1"/>
          <p:cNvSpPr/>
          <p:nvPr/>
        </p:nvSpPr>
        <p:spPr>
          <a:xfrm>
            <a:off x="349700" y="1126956"/>
            <a:ext cx="8081750" cy="1849994"/>
          </a:xfrm>
          <a:prstGeom prst="rect">
            <a:avLst/>
          </a:prstGeom>
        </p:spPr>
        <p:txBody>
          <a:bodyPr wrap="square">
            <a:spAutoFit/>
          </a:bodyPr>
          <a:lstStyle/>
          <a:p>
            <a:pPr algn="ctr"/>
            <a:r>
              <a:rPr lang="en-GB" sz="5711" dirty="0">
                <a:solidFill>
                  <a:srgbClr val="000000"/>
                </a:solidFill>
                <a:latin typeface="Angsana New" panose="02020603050405020304" pitchFamily="18" charset="-34"/>
              </a:rPr>
              <a:t>I am now convinced that theoretical physics is actual philosophy.</a:t>
            </a:r>
            <a:endParaRPr lang="en-GB" sz="5711" dirty="0">
              <a:latin typeface="Angsana New" panose="02020603050405020304" pitchFamily="18" charset="-34"/>
            </a:endParaRPr>
          </a:p>
        </p:txBody>
      </p:sp>
    </p:spTree>
    <p:extLst>
      <p:ext uri="{BB962C8B-B14F-4D97-AF65-F5344CB8AC3E}">
        <p14:creationId xmlns:p14="http://schemas.microsoft.com/office/powerpoint/2010/main" val="3548788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286415" y="3593672"/>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Max Born</a:t>
            </a:r>
            <a:endParaRPr lang="en-GB" sz="3046" dirty="0">
              <a:latin typeface="Angsana New" panose="02020603050405020304" pitchFamily="18" charset="-34"/>
            </a:endParaRPr>
          </a:p>
        </p:txBody>
      </p:sp>
      <p:sp>
        <p:nvSpPr>
          <p:cNvPr id="4" name="Rectangle 3"/>
          <p:cNvSpPr/>
          <p:nvPr/>
        </p:nvSpPr>
        <p:spPr>
          <a:xfrm>
            <a:off x="491649" y="720557"/>
            <a:ext cx="7770322" cy="2436308"/>
          </a:xfrm>
          <a:prstGeom prst="rect">
            <a:avLst/>
          </a:prstGeom>
        </p:spPr>
        <p:txBody>
          <a:bodyPr wrap="square">
            <a:spAutoFit/>
          </a:bodyPr>
          <a:lstStyle/>
          <a:p>
            <a:pPr algn="ctr"/>
            <a:r>
              <a:rPr lang="en-GB" sz="3808" dirty="0">
                <a:solidFill>
                  <a:srgbClr val="000000"/>
                </a:solidFill>
                <a:latin typeface="Angsana New" panose="02020603050405020304" pitchFamily="18" charset="-34"/>
              </a:rPr>
              <a:t>I believe there is no philosophical high-road in science, with epistemological signposts. </a:t>
            </a:r>
          </a:p>
          <a:p>
            <a:pPr algn="ctr"/>
            <a:r>
              <a:rPr lang="en-GB" sz="3808" dirty="0">
                <a:solidFill>
                  <a:srgbClr val="000000"/>
                </a:solidFill>
                <a:latin typeface="Angsana New" panose="02020603050405020304" pitchFamily="18" charset="-34"/>
              </a:rPr>
              <a:t>No, we are in a jungle and find our way by trial and error, building our road behind us as we proceed.</a:t>
            </a:r>
            <a:endParaRPr lang="en-GB" sz="3808" dirty="0">
              <a:latin typeface="Angsana New" panose="02020603050405020304" pitchFamily="18" charset="-34"/>
            </a:endParaRPr>
          </a:p>
        </p:txBody>
      </p:sp>
    </p:spTree>
    <p:extLst>
      <p:ext uri="{BB962C8B-B14F-4D97-AF65-F5344CB8AC3E}">
        <p14:creationId xmlns:p14="http://schemas.microsoft.com/office/powerpoint/2010/main" val="3816007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286415" y="3593672"/>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Tycho Brahe</a:t>
            </a:r>
            <a:endParaRPr lang="en-GB" sz="3046" dirty="0">
              <a:latin typeface="Angsana New" panose="02020603050405020304" pitchFamily="18" charset="-34"/>
            </a:endParaRPr>
          </a:p>
        </p:txBody>
      </p:sp>
      <p:sp>
        <p:nvSpPr>
          <p:cNvPr id="5" name="Rectangle 4"/>
          <p:cNvSpPr/>
          <p:nvPr/>
        </p:nvSpPr>
        <p:spPr>
          <a:xfrm>
            <a:off x="670969" y="491874"/>
            <a:ext cx="7396749" cy="2905219"/>
          </a:xfrm>
          <a:prstGeom prst="rect">
            <a:avLst/>
          </a:prstGeom>
        </p:spPr>
        <p:txBody>
          <a:bodyPr wrap="square">
            <a:spAutoFit/>
          </a:bodyPr>
          <a:lstStyle/>
          <a:p>
            <a:pPr algn="ctr"/>
            <a:r>
              <a:rPr lang="en-GB" sz="6093" dirty="0">
                <a:solidFill>
                  <a:srgbClr val="000000"/>
                </a:solidFill>
                <a:latin typeface="Angsana New" panose="02020603050405020304" pitchFamily="18" charset="-34"/>
              </a:rPr>
              <a:t>So mathematical truth prefers simple words since the language of truth is itself simple.</a:t>
            </a:r>
            <a:endParaRPr lang="en-GB" sz="6093" dirty="0">
              <a:latin typeface="Angsana New" panose="02020603050405020304" pitchFamily="18" charset="-34"/>
            </a:endParaRPr>
          </a:p>
        </p:txBody>
      </p:sp>
    </p:spTree>
    <p:extLst>
      <p:ext uri="{BB962C8B-B14F-4D97-AF65-F5344CB8AC3E}">
        <p14:creationId xmlns:p14="http://schemas.microsoft.com/office/powerpoint/2010/main" val="37343095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231052" y="3599824"/>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L E J Brouwer</a:t>
            </a:r>
            <a:endParaRPr lang="en-GB" sz="3046" dirty="0">
              <a:latin typeface="Angsana New" panose="02020603050405020304" pitchFamily="18" charset="-34"/>
            </a:endParaRPr>
          </a:p>
        </p:txBody>
      </p:sp>
      <p:sp>
        <p:nvSpPr>
          <p:cNvPr id="2" name="Rectangle 1"/>
          <p:cNvSpPr/>
          <p:nvPr/>
        </p:nvSpPr>
        <p:spPr>
          <a:xfrm>
            <a:off x="715792" y="633832"/>
            <a:ext cx="7471464" cy="2728824"/>
          </a:xfrm>
          <a:prstGeom prst="rect">
            <a:avLst/>
          </a:prstGeom>
        </p:spPr>
        <p:txBody>
          <a:bodyPr wrap="square">
            <a:spAutoFit/>
          </a:bodyPr>
          <a:lstStyle/>
          <a:p>
            <a:pPr algn="ctr"/>
            <a:r>
              <a:rPr lang="en-GB" sz="5711" dirty="0">
                <a:solidFill>
                  <a:srgbClr val="000000"/>
                </a:solidFill>
                <a:latin typeface="Angsana New" panose="02020603050405020304" pitchFamily="18" charset="-34"/>
              </a:rPr>
              <a:t>Mathematics is nothing more, nothing less, than the exact part of our thinking.</a:t>
            </a:r>
            <a:endParaRPr lang="en-GB" sz="5711" dirty="0">
              <a:latin typeface="Angsana New" panose="02020603050405020304" pitchFamily="18" charset="-34"/>
            </a:endParaRPr>
          </a:p>
        </p:txBody>
      </p:sp>
    </p:spTree>
    <p:extLst>
      <p:ext uri="{BB962C8B-B14F-4D97-AF65-F5344CB8AC3E}">
        <p14:creationId xmlns:p14="http://schemas.microsoft.com/office/powerpoint/2010/main" val="31001609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231052" y="3599823"/>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Georg Cantor</a:t>
            </a:r>
            <a:endParaRPr lang="en-GB" sz="3046" dirty="0">
              <a:latin typeface="Angsana New" panose="02020603050405020304" pitchFamily="18" charset="-34"/>
            </a:endParaRPr>
          </a:p>
        </p:txBody>
      </p:sp>
      <p:sp>
        <p:nvSpPr>
          <p:cNvPr id="4" name="Rectangle 3"/>
          <p:cNvSpPr/>
          <p:nvPr/>
        </p:nvSpPr>
        <p:spPr>
          <a:xfrm>
            <a:off x="753155" y="949112"/>
            <a:ext cx="7426635" cy="2201885"/>
          </a:xfrm>
          <a:prstGeom prst="rect">
            <a:avLst/>
          </a:prstGeom>
        </p:spPr>
        <p:txBody>
          <a:bodyPr wrap="square">
            <a:spAutoFit/>
          </a:bodyPr>
          <a:lstStyle/>
          <a:p>
            <a:pPr algn="ctr"/>
            <a:r>
              <a:rPr lang="en-GB" sz="6854" dirty="0">
                <a:solidFill>
                  <a:srgbClr val="000000"/>
                </a:solidFill>
                <a:latin typeface="Angsana New" panose="02020603050405020304" pitchFamily="18" charset="-34"/>
              </a:rPr>
              <a:t>The essence of mathematics lies in its freedom.</a:t>
            </a:r>
            <a:endParaRPr lang="en-GB" sz="6854" dirty="0">
              <a:latin typeface="Angsana New" panose="02020603050405020304" pitchFamily="18" charset="-34"/>
            </a:endParaRPr>
          </a:p>
        </p:txBody>
      </p:sp>
    </p:spTree>
    <p:extLst>
      <p:ext uri="{BB962C8B-B14F-4D97-AF65-F5344CB8AC3E}">
        <p14:creationId xmlns:p14="http://schemas.microsoft.com/office/powerpoint/2010/main" val="33249908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231052" y="3599823"/>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Georg Cantor</a:t>
            </a:r>
            <a:endParaRPr lang="en-GB" sz="3046" dirty="0">
              <a:latin typeface="Angsana New" panose="02020603050405020304" pitchFamily="18" charset="-34"/>
            </a:endParaRPr>
          </a:p>
        </p:txBody>
      </p:sp>
      <p:sp>
        <p:nvSpPr>
          <p:cNvPr id="2" name="Rectangle 1"/>
          <p:cNvSpPr/>
          <p:nvPr/>
        </p:nvSpPr>
        <p:spPr>
          <a:xfrm>
            <a:off x="521533" y="559117"/>
            <a:ext cx="7635836" cy="2905219"/>
          </a:xfrm>
          <a:prstGeom prst="rect">
            <a:avLst/>
          </a:prstGeom>
        </p:spPr>
        <p:txBody>
          <a:bodyPr wrap="square">
            <a:spAutoFit/>
          </a:bodyPr>
          <a:lstStyle/>
          <a:p>
            <a:pPr algn="ctr"/>
            <a:r>
              <a:rPr lang="en-GB" sz="6093" dirty="0">
                <a:solidFill>
                  <a:srgbClr val="000000"/>
                </a:solidFill>
                <a:latin typeface="Angsana New" panose="02020603050405020304" pitchFamily="18" charset="-34"/>
              </a:rPr>
              <a:t>In mathematics the art of proposing a question must be held of higher value than solving it.</a:t>
            </a:r>
            <a:endParaRPr lang="en-GB" sz="6093" dirty="0">
              <a:latin typeface="Angsana New" panose="02020603050405020304" pitchFamily="18" charset="-34"/>
            </a:endParaRPr>
          </a:p>
        </p:txBody>
      </p:sp>
    </p:spTree>
    <p:extLst>
      <p:ext uri="{BB962C8B-B14F-4D97-AF65-F5344CB8AC3E}">
        <p14:creationId xmlns:p14="http://schemas.microsoft.com/office/powerpoint/2010/main" val="21123206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231052" y="3599823"/>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Georg Cantor</a:t>
            </a:r>
            <a:endParaRPr lang="en-GB" sz="3046" dirty="0">
              <a:latin typeface="Angsana New" panose="02020603050405020304" pitchFamily="18" charset="-34"/>
            </a:endParaRPr>
          </a:p>
        </p:txBody>
      </p:sp>
      <p:sp>
        <p:nvSpPr>
          <p:cNvPr id="2" name="Rectangle 1"/>
          <p:cNvSpPr/>
          <p:nvPr/>
        </p:nvSpPr>
        <p:spPr>
          <a:xfrm>
            <a:off x="670964" y="993932"/>
            <a:ext cx="7456519" cy="1967590"/>
          </a:xfrm>
          <a:prstGeom prst="rect">
            <a:avLst/>
          </a:prstGeom>
        </p:spPr>
        <p:txBody>
          <a:bodyPr wrap="square">
            <a:spAutoFit/>
          </a:bodyPr>
          <a:lstStyle/>
          <a:p>
            <a:pPr algn="ctr"/>
            <a:r>
              <a:rPr lang="en-GB" sz="6093" dirty="0">
                <a:solidFill>
                  <a:srgbClr val="000000"/>
                </a:solidFill>
                <a:latin typeface="Angsana New" panose="02020603050405020304" pitchFamily="18" charset="-34"/>
              </a:rPr>
              <a:t>A set is a </a:t>
            </a:r>
            <a:r>
              <a:rPr lang="en-GB" sz="6093" i="1" dirty="0">
                <a:solidFill>
                  <a:srgbClr val="000000"/>
                </a:solidFill>
                <a:latin typeface="Angsana New" panose="02020603050405020304" pitchFamily="18" charset="-34"/>
              </a:rPr>
              <a:t>many</a:t>
            </a:r>
            <a:r>
              <a:rPr lang="en-GB" sz="6093" dirty="0">
                <a:solidFill>
                  <a:srgbClr val="000000"/>
                </a:solidFill>
                <a:latin typeface="Angsana New" panose="02020603050405020304" pitchFamily="18" charset="-34"/>
              </a:rPr>
              <a:t> that allows itself to be thought of as a </a:t>
            </a:r>
            <a:r>
              <a:rPr lang="en-GB" sz="6093" i="1" dirty="0">
                <a:solidFill>
                  <a:srgbClr val="000000"/>
                </a:solidFill>
                <a:latin typeface="Angsana New" panose="02020603050405020304" pitchFamily="18" charset="-34"/>
              </a:rPr>
              <a:t>one</a:t>
            </a:r>
            <a:r>
              <a:rPr lang="en-GB" sz="6093" dirty="0">
                <a:solidFill>
                  <a:srgbClr val="000000"/>
                </a:solidFill>
                <a:latin typeface="Angsana New" panose="02020603050405020304" pitchFamily="18" charset="-34"/>
              </a:rPr>
              <a:t>.</a:t>
            </a:r>
            <a:endParaRPr lang="en-GB" sz="6093" dirty="0">
              <a:latin typeface="Angsana New" panose="02020603050405020304" pitchFamily="18" charset="-34"/>
            </a:endParaRPr>
          </a:p>
        </p:txBody>
      </p:sp>
    </p:spTree>
    <p:extLst>
      <p:ext uri="{BB962C8B-B14F-4D97-AF65-F5344CB8AC3E}">
        <p14:creationId xmlns:p14="http://schemas.microsoft.com/office/powerpoint/2010/main" val="10489342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231052" y="3599824"/>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Augustin-Louis Cauchy</a:t>
            </a:r>
            <a:endParaRPr lang="en-GB" sz="3046" dirty="0">
              <a:latin typeface="Angsana New" panose="02020603050405020304" pitchFamily="18" charset="-34"/>
            </a:endParaRPr>
          </a:p>
        </p:txBody>
      </p:sp>
      <p:sp>
        <p:nvSpPr>
          <p:cNvPr id="4" name="Rectangle 3"/>
          <p:cNvSpPr/>
          <p:nvPr/>
        </p:nvSpPr>
        <p:spPr>
          <a:xfrm>
            <a:off x="969828" y="583002"/>
            <a:ext cx="6746733" cy="2670603"/>
          </a:xfrm>
          <a:prstGeom prst="rect">
            <a:avLst/>
          </a:prstGeom>
        </p:spPr>
        <p:txBody>
          <a:bodyPr wrap="square">
            <a:spAutoFit/>
          </a:bodyPr>
          <a:lstStyle/>
          <a:p>
            <a:pPr algn="ctr"/>
            <a:r>
              <a:rPr lang="en-GB" sz="8377" dirty="0">
                <a:solidFill>
                  <a:srgbClr val="000000"/>
                </a:solidFill>
                <a:latin typeface="Angsana New" panose="02020603050405020304" pitchFamily="18" charset="-34"/>
              </a:rPr>
              <a:t>Men pass away, </a:t>
            </a:r>
          </a:p>
          <a:p>
            <a:pPr algn="ctr"/>
            <a:r>
              <a:rPr lang="en-GB" sz="8377" dirty="0">
                <a:solidFill>
                  <a:srgbClr val="000000"/>
                </a:solidFill>
                <a:latin typeface="Angsana New" panose="02020603050405020304" pitchFamily="18" charset="-34"/>
              </a:rPr>
              <a:t>but their deeds abide.</a:t>
            </a:r>
            <a:endParaRPr lang="en-GB" sz="8377" dirty="0">
              <a:latin typeface="Angsana New" panose="02020603050405020304" pitchFamily="18" charset="-34"/>
            </a:endParaRPr>
          </a:p>
        </p:txBody>
      </p:sp>
    </p:spTree>
    <p:extLst>
      <p:ext uri="{BB962C8B-B14F-4D97-AF65-F5344CB8AC3E}">
        <p14:creationId xmlns:p14="http://schemas.microsoft.com/office/powerpoint/2010/main" val="19468657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231052" y="3599824"/>
            <a:ext cx="3395379"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Arthur Cayley</a:t>
            </a:r>
            <a:endParaRPr lang="en-GB" sz="3046" dirty="0">
              <a:latin typeface="Angsana New" panose="02020603050405020304" pitchFamily="18" charset="-34"/>
            </a:endParaRPr>
          </a:p>
        </p:txBody>
      </p:sp>
      <p:sp>
        <p:nvSpPr>
          <p:cNvPr id="2" name="Rectangle 1"/>
          <p:cNvSpPr/>
          <p:nvPr/>
        </p:nvSpPr>
        <p:spPr>
          <a:xfrm>
            <a:off x="446827" y="611476"/>
            <a:ext cx="7852507" cy="2905219"/>
          </a:xfrm>
          <a:prstGeom prst="rect">
            <a:avLst/>
          </a:prstGeom>
        </p:spPr>
        <p:txBody>
          <a:bodyPr wrap="square">
            <a:spAutoFit/>
          </a:bodyPr>
          <a:lstStyle/>
          <a:p>
            <a:pPr algn="ctr"/>
            <a:r>
              <a:rPr lang="en-GB" sz="6093" dirty="0">
                <a:solidFill>
                  <a:srgbClr val="000000"/>
                </a:solidFill>
                <a:latin typeface="Angsana New" panose="02020603050405020304" pitchFamily="18" charset="-34"/>
              </a:rPr>
              <a:t>As for everything else, so for a mathematical theory: beauty can be perceived but not explained.</a:t>
            </a:r>
            <a:endParaRPr lang="en-GB" sz="6093" dirty="0">
              <a:latin typeface="Angsana New" panose="02020603050405020304" pitchFamily="18" charset="-34"/>
            </a:endParaRPr>
          </a:p>
        </p:txBody>
      </p:sp>
    </p:spTree>
    <p:extLst>
      <p:ext uri="{BB962C8B-B14F-4D97-AF65-F5344CB8AC3E}">
        <p14:creationId xmlns:p14="http://schemas.microsoft.com/office/powerpoint/2010/main" val="8143787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212314" y="3599824"/>
            <a:ext cx="4414125"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Subrahmanyan Chandrasekhar</a:t>
            </a:r>
          </a:p>
        </p:txBody>
      </p:sp>
      <p:sp>
        <p:nvSpPr>
          <p:cNvPr id="4" name="Rectangle 3"/>
          <p:cNvSpPr/>
          <p:nvPr/>
        </p:nvSpPr>
        <p:spPr>
          <a:xfrm>
            <a:off x="334757" y="397242"/>
            <a:ext cx="7912280" cy="3022302"/>
          </a:xfrm>
          <a:prstGeom prst="rect">
            <a:avLst/>
          </a:prstGeom>
        </p:spPr>
        <p:txBody>
          <a:bodyPr wrap="square">
            <a:spAutoFit/>
          </a:bodyPr>
          <a:lstStyle/>
          <a:p>
            <a:pPr algn="ctr"/>
            <a:r>
              <a:rPr lang="en-GB" sz="3808" dirty="0">
                <a:solidFill>
                  <a:srgbClr val="000000"/>
                </a:solidFill>
                <a:latin typeface="Angsana New" panose="02020603050405020304" pitchFamily="18" charset="-34"/>
              </a:rPr>
              <a:t>In some strange way, </a:t>
            </a:r>
          </a:p>
          <a:p>
            <a:pPr algn="ctr"/>
            <a:r>
              <a:rPr lang="en-GB" sz="3808" dirty="0">
                <a:solidFill>
                  <a:srgbClr val="000000"/>
                </a:solidFill>
                <a:latin typeface="Angsana New" panose="02020603050405020304" pitchFamily="18" charset="-34"/>
              </a:rPr>
              <a:t>any new fact or insight that I may have found has not seemed to me as a discovery of mine, </a:t>
            </a:r>
          </a:p>
          <a:p>
            <a:pPr algn="ctr"/>
            <a:r>
              <a:rPr lang="en-GB" sz="3808" dirty="0">
                <a:solidFill>
                  <a:srgbClr val="000000"/>
                </a:solidFill>
                <a:latin typeface="Angsana New" panose="02020603050405020304" pitchFamily="18" charset="-34"/>
              </a:rPr>
              <a:t>but rather something that had always been there </a:t>
            </a:r>
          </a:p>
          <a:p>
            <a:pPr algn="ctr"/>
            <a:r>
              <a:rPr lang="en-GB" sz="3808" dirty="0">
                <a:solidFill>
                  <a:srgbClr val="000000"/>
                </a:solidFill>
                <a:latin typeface="Angsana New" panose="02020603050405020304" pitchFamily="18" charset="-34"/>
              </a:rPr>
              <a:t>and that I had chanced to pick up.</a:t>
            </a:r>
            <a:endParaRPr lang="en-GB" sz="3808" dirty="0">
              <a:latin typeface="Angsana New" panose="02020603050405020304" pitchFamily="18" charset="-34"/>
            </a:endParaRPr>
          </a:p>
        </p:txBody>
      </p:sp>
    </p:spTree>
    <p:extLst>
      <p:ext uri="{BB962C8B-B14F-4D97-AF65-F5344CB8AC3E}">
        <p14:creationId xmlns:p14="http://schemas.microsoft.com/office/powerpoint/2010/main" val="182296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22157" r="-120" b="7878"/>
          <a:stretch/>
        </p:blipFill>
        <p:spPr>
          <a:xfrm>
            <a:off x="0" y="0"/>
            <a:ext cx="8700305" cy="4859338"/>
          </a:xfrm>
          <a:prstGeom prst="rect">
            <a:avLst/>
          </a:prstGeom>
        </p:spPr>
      </p:pic>
    </p:spTree>
    <p:extLst>
      <p:ext uri="{BB962C8B-B14F-4D97-AF65-F5344CB8AC3E}">
        <p14:creationId xmlns:p14="http://schemas.microsoft.com/office/powerpoint/2010/main" val="20356620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212314" y="3599824"/>
            <a:ext cx="4414125"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Pafnuty Chebyshev</a:t>
            </a:r>
          </a:p>
        </p:txBody>
      </p:sp>
      <p:sp>
        <p:nvSpPr>
          <p:cNvPr id="5" name="Rectangle 4"/>
          <p:cNvSpPr/>
          <p:nvPr/>
        </p:nvSpPr>
        <p:spPr>
          <a:xfrm>
            <a:off x="536476" y="938701"/>
            <a:ext cx="7605950" cy="2201757"/>
          </a:xfrm>
          <a:prstGeom prst="rect">
            <a:avLst/>
          </a:prstGeom>
        </p:spPr>
        <p:txBody>
          <a:bodyPr wrap="square">
            <a:spAutoFit/>
          </a:bodyPr>
          <a:lstStyle/>
          <a:p>
            <a:pPr algn="ctr"/>
            <a:r>
              <a:rPr lang="en-GB" sz="4569" dirty="0">
                <a:solidFill>
                  <a:srgbClr val="000000"/>
                </a:solidFill>
                <a:latin typeface="Angsana New" panose="02020603050405020304" pitchFamily="18" charset="-34"/>
              </a:rPr>
              <a:t>To isolate mathematics from the practical demands of the sciences is to invite the sterility of a cow shut away from the bulls. </a:t>
            </a:r>
            <a:endParaRPr lang="en-GB" sz="4569" dirty="0">
              <a:latin typeface="Angsana New" panose="02020603050405020304" pitchFamily="18" charset="-34"/>
            </a:endParaRPr>
          </a:p>
        </p:txBody>
      </p:sp>
    </p:spTree>
    <p:extLst>
      <p:ext uri="{BB962C8B-B14F-4D97-AF65-F5344CB8AC3E}">
        <p14:creationId xmlns:p14="http://schemas.microsoft.com/office/powerpoint/2010/main" val="24529002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212314" y="3599823"/>
            <a:ext cx="4414125" cy="561051"/>
          </a:xfrm>
          <a:prstGeom prst="rect">
            <a:avLst/>
          </a:prstGeom>
          <a:noFill/>
        </p:spPr>
        <p:txBody>
          <a:bodyPr wrap="square" rtlCol="0">
            <a:spAutoFit/>
          </a:bodyPr>
          <a:lstStyle/>
          <a:p>
            <a:r>
              <a:rPr lang="en-GB" sz="3046" dirty="0">
                <a:latin typeface="Angsana New" panose="02020603050405020304" pitchFamily="18" charset="-34"/>
                <a:cs typeface="Angsana New" panose="02020603050405020304" pitchFamily="18" charset="-34"/>
              </a:rPr>
              <a:t>Rudolf Clausius</a:t>
            </a:r>
          </a:p>
        </p:txBody>
      </p:sp>
      <p:sp>
        <p:nvSpPr>
          <p:cNvPr id="2" name="Rectangle 1"/>
          <p:cNvSpPr/>
          <p:nvPr/>
        </p:nvSpPr>
        <p:spPr>
          <a:xfrm>
            <a:off x="558893" y="1052241"/>
            <a:ext cx="7673192" cy="1733039"/>
          </a:xfrm>
          <a:prstGeom prst="rect">
            <a:avLst/>
          </a:prstGeom>
        </p:spPr>
        <p:txBody>
          <a:bodyPr wrap="square">
            <a:spAutoFit/>
          </a:bodyPr>
          <a:lstStyle/>
          <a:p>
            <a:pPr algn="ctr"/>
            <a:r>
              <a:rPr lang="en-GB" sz="5331" dirty="0">
                <a:solidFill>
                  <a:srgbClr val="000000"/>
                </a:solidFill>
                <a:latin typeface="Angsana New" panose="02020603050405020304" pitchFamily="18" charset="-34"/>
              </a:rPr>
              <a:t>The energy of the world is constant. </a:t>
            </a:r>
          </a:p>
          <a:p>
            <a:pPr algn="ctr"/>
            <a:r>
              <a:rPr lang="en-GB" sz="5331" dirty="0">
                <a:solidFill>
                  <a:srgbClr val="000000"/>
                </a:solidFill>
                <a:latin typeface="Angsana New" panose="02020603050405020304" pitchFamily="18" charset="-34"/>
              </a:rPr>
              <a:t>Its entropy tends to a maximum.</a:t>
            </a:r>
            <a:endParaRPr lang="en-GB" sz="5331" dirty="0">
              <a:latin typeface="Angsana New" panose="02020603050405020304" pitchFamily="18" charset="-34"/>
            </a:endParaRPr>
          </a:p>
        </p:txBody>
      </p:sp>
    </p:spTree>
    <p:extLst>
      <p:ext uri="{BB962C8B-B14F-4D97-AF65-F5344CB8AC3E}">
        <p14:creationId xmlns:p14="http://schemas.microsoft.com/office/powerpoint/2010/main" val="41779804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11993" y="576559"/>
            <a:ext cx="7366248" cy="2553391"/>
          </a:xfrm>
          <a:prstGeom prst="rect">
            <a:avLst/>
          </a:prstGeom>
        </p:spPr>
        <p:txBody>
          <a:bodyPr wrap="square">
            <a:spAutoFit/>
          </a:bodyPr>
          <a:lstStyle/>
          <a:p>
            <a:pPr algn="ctr"/>
            <a:r>
              <a:rPr lang="en-GB" sz="5331" dirty="0">
                <a:latin typeface="Angsana New" panose="02020603050405020304" pitchFamily="18" charset="-34"/>
              </a:rPr>
              <a:t>It is wrong always, everywhere, </a:t>
            </a:r>
          </a:p>
          <a:p>
            <a:pPr algn="ctr"/>
            <a:r>
              <a:rPr lang="en-GB" sz="5331" dirty="0">
                <a:latin typeface="Angsana New" panose="02020603050405020304" pitchFamily="18" charset="-34"/>
              </a:rPr>
              <a:t>and for anyone, to believe anything upon insufficient evidence.</a:t>
            </a:r>
            <a:endParaRPr lang="en-GB" sz="13708" dirty="0">
              <a:latin typeface="Angsana New" panose="02020603050405020304" pitchFamily="18" charset="-34"/>
            </a:endParaRPr>
          </a:p>
        </p:txBody>
      </p:sp>
      <p:sp>
        <p:nvSpPr>
          <p:cNvPr id="3" name="TextBox 2"/>
          <p:cNvSpPr txBox="1"/>
          <p:nvPr/>
        </p:nvSpPr>
        <p:spPr>
          <a:xfrm>
            <a:off x="5185703" y="3737544"/>
            <a:ext cx="3395379" cy="561051"/>
          </a:xfrm>
          <a:prstGeom prst="rect">
            <a:avLst/>
          </a:prstGeom>
          <a:noFill/>
        </p:spPr>
        <p:txBody>
          <a:bodyPr wrap="square" rtlCol="0">
            <a:spAutoFit/>
          </a:bodyPr>
          <a:lstStyle/>
          <a:p>
            <a:r>
              <a:rPr lang="en-GB" sz="3046" dirty="0">
                <a:latin typeface="Angsana New" panose="02020603050405020304" pitchFamily="18" charset="-34"/>
              </a:rPr>
              <a:t>William Clifford</a:t>
            </a:r>
          </a:p>
        </p:txBody>
      </p:sp>
    </p:spTree>
    <p:extLst>
      <p:ext uri="{BB962C8B-B14F-4D97-AF65-F5344CB8AC3E}">
        <p14:creationId xmlns:p14="http://schemas.microsoft.com/office/powerpoint/2010/main" val="18069217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5703" y="3737544"/>
            <a:ext cx="3395379" cy="561051"/>
          </a:xfrm>
          <a:prstGeom prst="rect">
            <a:avLst/>
          </a:prstGeom>
          <a:noFill/>
        </p:spPr>
        <p:txBody>
          <a:bodyPr wrap="square" rtlCol="0">
            <a:spAutoFit/>
          </a:bodyPr>
          <a:lstStyle/>
          <a:p>
            <a:r>
              <a:rPr lang="en-GB" sz="3046" dirty="0">
                <a:latin typeface="Angsana New" panose="02020603050405020304" pitchFamily="18" charset="-34"/>
              </a:rPr>
              <a:t>Nicolaus Copernicus</a:t>
            </a:r>
          </a:p>
        </p:txBody>
      </p:sp>
      <p:sp>
        <p:nvSpPr>
          <p:cNvPr id="4" name="Rectangle 3"/>
          <p:cNvSpPr/>
          <p:nvPr/>
        </p:nvSpPr>
        <p:spPr>
          <a:xfrm>
            <a:off x="514072" y="823126"/>
            <a:ext cx="7822621" cy="2553391"/>
          </a:xfrm>
          <a:prstGeom prst="rect">
            <a:avLst/>
          </a:prstGeom>
        </p:spPr>
        <p:txBody>
          <a:bodyPr wrap="square">
            <a:spAutoFit/>
          </a:bodyPr>
          <a:lstStyle/>
          <a:p>
            <a:pPr algn="ctr"/>
            <a:r>
              <a:rPr lang="en-GB" sz="5331" i="1" dirty="0">
                <a:solidFill>
                  <a:srgbClr val="000000"/>
                </a:solidFill>
                <a:latin typeface="Angsana New" panose="02020603050405020304" pitchFamily="18" charset="-34"/>
              </a:rPr>
              <a:t>Mathemata mathematicis scribuntur.</a:t>
            </a:r>
            <a:r>
              <a:rPr lang="en-GB" sz="5331" dirty="0">
                <a:latin typeface="Angsana New" panose="02020603050405020304" pitchFamily="18" charset="-34"/>
              </a:rPr>
              <a:t/>
            </a:r>
            <a:br>
              <a:rPr lang="en-GB" sz="5331" dirty="0">
                <a:latin typeface="Angsana New" panose="02020603050405020304" pitchFamily="18" charset="-34"/>
              </a:rPr>
            </a:br>
            <a:r>
              <a:rPr lang="en-GB" sz="5331" dirty="0">
                <a:solidFill>
                  <a:srgbClr val="000000"/>
                </a:solidFill>
                <a:latin typeface="Angsana New" panose="02020603050405020304" pitchFamily="18" charset="-34"/>
              </a:rPr>
              <a:t>Mathematics is written for mathematicians.</a:t>
            </a:r>
            <a:endParaRPr lang="en-GB" sz="5331" dirty="0">
              <a:latin typeface="Angsana New" panose="02020603050405020304" pitchFamily="18" charset="-34"/>
            </a:endParaRPr>
          </a:p>
        </p:txBody>
      </p:sp>
    </p:spTree>
    <p:extLst>
      <p:ext uri="{BB962C8B-B14F-4D97-AF65-F5344CB8AC3E}">
        <p14:creationId xmlns:p14="http://schemas.microsoft.com/office/powerpoint/2010/main" val="11315726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5703" y="3737544"/>
            <a:ext cx="3395379" cy="561051"/>
          </a:xfrm>
          <a:prstGeom prst="rect">
            <a:avLst/>
          </a:prstGeom>
          <a:noFill/>
        </p:spPr>
        <p:txBody>
          <a:bodyPr wrap="square" rtlCol="0">
            <a:spAutoFit/>
          </a:bodyPr>
          <a:lstStyle/>
          <a:p>
            <a:r>
              <a:rPr lang="en-GB" sz="3046" dirty="0">
                <a:latin typeface="Angsana New" panose="02020603050405020304" pitchFamily="18" charset="-34"/>
              </a:rPr>
              <a:t>Jean d’Alembert</a:t>
            </a:r>
          </a:p>
        </p:txBody>
      </p:sp>
      <p:sp>
        <p:nvSpPr>
          <p:cNvPr id="2" name="Rectangle 1"/>
          <p:cNvSpPr/>
          <p:nvPr/>
        </p:nvSpPr>
        <p:spPr>
          <a:xfrm>
            <a:off x="207741" y="1233019"/>
            <a:ext cx="8285851" cy="1967590"/>
          </a:xfrm>
          <a:prstGeom prst="rect">
            <a:avLst/>
          </a:prstGeom>
        </p:spPr>
        <p:txBody>
          <a:bodyPr wrap="square">
            <a:spAutoFit/>
          </a:bodyPr>
          <a:lstStyle/>
          <a:p>
            <a:pPr algn="ctr"/>
            <a:r>
              <a:rPr lang="en-GB" sz="6093" dirty="0">
                <a:solidFill>
                  <a:srgbClr val="000000"/>
                </a:solidFill>
                <a:latin typeface="Angsana New" panose="02020603050405020304" pitchFamily="18" charset="-34"/>
              </a:rPr>
              <a:t>Algebra is generous: </a:t>
            </a:r>
          </a:p>
          <a:p>
            <a:pPr algn="ctr"/>
            <a:r>
              <a:rPr lang="en-GB" sz="6093" dirty="0">
                <a:solidFill>
                  <a:srgbClr val="000000"/>
                </a:solidFill>
                <a:latin typeface="Angsana New" panose="02020603050405020304" pitchFamily="18" charset="-34"/>
              </a:rPr>
              <a:t>she often gives more than is asked for.</a:t>
            </a:r>
            <a:endParaRPr lang="en-GB" sz="6093" dirty="0">
              <a:latin typeface="Angsana New" panose="02020603050405020304" pitchFamily="18" charset="-34"/>
            </a:endParaRPr>
          </a:p>
        </p:txBody>
      </p:sp>
    </p:spTree>
    <p:extLst>
      <p:ext uri="{BB962C8B-B14F-4D97-AF65-F5344CB8AC3E}">
        <p14:creationId xmlns:p14="http://schemas.microsoft.com/office/powerpoint/2010/main" val="40992806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5703" y="3737544"/>
            <a:ext cx="3395379" cy="561051"/>
          </a:xfrm>
          <a:prstGeom prst="rect">
            <a:avLst/>
          </a:prstGeom>
          <a:noFill/>
        </p:spPr>
        <p:txBody>
          <a:bodyPr wrap="square" rtlCol="0">
            <a:spAutoFit/>
          </a:bodyPr>
          <a:lstStyle/>
          <a:p>
            <a:r>
              <a:rPr lang="en-GB" sz="3046" dirty="0">
                <a:latin typeface="Angsana New" panose="02020603050405020304" pitchFamily="18" charset="-34"/>
              </a:rPr>
              <a:t>Augustus De Morgan</a:t>
            </a:r>
          </a:p>
        </p:txBody>
      </p:sp>
      <p:sp>
        <p:nvSpPr>
          <p:cNvPr id="4" name="Rectangle 3"/>
          <p:cNvSpPr/>
          <p:nvPr/>
        </p:nvSpPr>
        <p:spPr>
          <a:xfrm>
            <a:off x="563990" y="648773"/>
            <a:ext cx="7867450" cy="2728824"/>
          </a:xfrm>
          <a:prstGeom prst="rect">
            <a:avLst/>
          </a:prstGeom>
        </p:spPr>
        <p:txBody>
          <a:bodyPr wrap="square">
            <a:spAutoFit/>
          </a:bodyPr>
          <a:lstStyle/>
          <a:p>
            <a:pPr algn="ctr"/>
            <a:r>
              <a:rPr lang="en-GB" sz="5711" dirty="0">
                <a:solidFill>
                  <a:srgbClr val="000000"/>
                </a:solidFill>
                <a:latin typeface="Angsana New" panose="02020603050405020304" pitchFamily="18" charset="-34"/>
              </a:rPr>
              <a:t>The moving power of mathematical invention is not reasoning but imagination.</a:t>
            </a:r>
            <a:endParaRPr lang="en-GB" sz="5711" dirty="0">
              <a:latin typeface="Angsana New" panose="02020603050405020304" pitchFamily="18" charset="-34"/>
            </a:endParaRPr>
          </a:p>
        </p:txBody>
      </p:sp>
    </p:spTree>
    <p:extLst>
      <p:ext uri="{BB962C8B-B14F-4D97-AF65-F5344CB8AC3E}">
        <p14:creationId xmlns:p14="http://schemas.microsoft.com/office/powerpoint/2010/main" val="5328274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5703" y="3737544"/>
            <a:ext cx="3395379" cy="561051"/>
          </a:xfrm>
          <a:prstGeom prst="rect">
            <a:avLst/>
          </a:prstGeom>
          <a:noFill/>
        </p:spPr>
        <p:txBody>
          <a:bodyPr wrap="square" rtlCol="0">
            <a:spAutoFit/>
          </a:bodyPr>
          <a:lstStyle/>
          <a:p>
            <a:r>
              <a:rPr lang="en-GB" sz="3046" dirty="0">
                <a:latin typeface="Angsana New" panose="02020603050405020304" pitchFamily="18" charset="-34"/>
              </a:rPr>
              <a:t>Augustus De Morgan</a:t>
            </a:r>
          </a:p>
        </p:txBody>
      </p:sp>
      <p:sp>
        <p:nvSpPr>
          <p:cNvPr id="2" name="Rectangle 1"/>
          <p:cNvSpPr/>
          <p:nvPr/>
        </p:nvSpPr>
        <p:spPr>
          <a:xfrm>
            <a:off x="499120" y="1044770"/>
            <a:ext cx="7747906" cy="1849994"/>
          </a:xfrm>
          <a:prstGeom prst="rect">
            <a:avLst/>
          </a:prstGeom>
        </p:spPr>
        <p:txBody>
          <a:bodyPr wrap="square">
            <a:spAutoFit/>
          </a:bodyPr>
          <a:lstStyle/>
          <a:p>
            <a:pPr algn="ctr"/>
            <a:r>
              <a:rPr lang="en-GB" sz="5711" dirty="0">
                <a:solidFill>
                  <a:srgbClr val="000000"/>
                </a:solidFill>
                <a:latin typeface="Angsana New" panose="02020603050405020304" pitchFamily="18" charset="-34"/>
              </a:rPr>
              <a:t>It is easier to square the circle than to get round a mathematician.</a:t>
            </a:r>
            <a:endParaRPr lang="en-GB" sz="5711" dirty="0">
              <a:latin typeface="Angsana New" panose="02020603050405020304" pitchFamily="18" charset="-34"/>
            </a:endParaRPr>
          </a:p>
        </p:txBody>
      </p:sp>
    </p:spTree>
    <p:extLst>
      <p:ext uri="{BB962C8B-B14F-4D97-AF65-F5344CB8AC3E}">
        <p14:creationId xmlns:p14="http://schemas.microsoft.com/office/powerpoint/2010/main" val="31530814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5703" y="3737544"/>
            <a:ext cx="3395379" cy="561051"/>
          </a:xfrm>
          <a:prstGeom prst="rect">
            <a:avLst/>
          </a:prstGeom>
          <a:noFill/>
        </p:spPr>
        <p:txBody>
          <a:bodyPr wrap="square" rtlCol="0">
            <a:spAutoFit/>
          </a:bodyPr>
          <a:lstStyle/>
          <a:p>
            <a:r>
              <a:rPr lang="en-GB" sz="3046" dirty="0">
                <a:latin typeface="Angsana New" panose="02020603050405020304" pitchFamily="18" charset="-34"/>
              </a:rPr>
              <a:t>Augustus De Morgan</a:t>
            </a:r>
          </a:p>
        </p:txBody>
      </p:sp>
      <p:sp>
        <p:nvSpPr>
          <p:cNvPr id="2" name="Rectangle 1"/>
          <p:cNvSpPr/>
          <p:nvPr/>
        </p:nvSpPr>
        <p:spPr>
          <a:xfrm>
            <a:off x="1256358" y="1195663"/>
            <a:ext cx="6208752" cy="1674305"/>
          </a:xfrm>
          <a:prstGeom prst="rect">
            <a:avLst/>
          </a:prstGeom>
        </p:spPr>
        <p:txBody>
          <a:bodyPr wrap="none">
            <a:spAutoFit/>
          </a:bodyPr>
          <a:lstStyle/>
          <a:p>
            <a:pPr algn="ctr"/>
            <a:r>
              <a:rPr lang="en-GB" sz="4569" dirty="0">
                <a:solidFill>
                  <a:srgbClr val="000000"/>
                </a:solidFill>
                <a:latin typeface="Angsana New" panose="02020603050405020304" pitchFamily="18" charset="-34"/>
              </a:rPr>
              <a:t>[When asked about his age:] </a:t>
            </a:r>
          </a:p>
          <a:p>
            <a:pPr algn="ctr"/>
            <a:r>
              <a:rPr lang="en-GB" sz="5711" dirty="0">
                <a:solidFill>
                  <a:srgbClr val="000000"/>
                </a:solidFill>
                <a:latin typeface="Angsana New" panose="02020603050405020304" pitchFamily="18" charset="-34"/>
              </a:rPr>
              <a:t>I was </a:t>
            </a:r>
            <a:r>
              <a:rPr lang="en-GB" sz="5711" i="1" dirty="0">
                <a:solidFill>
                  <a:srgbClr val="000000"/>
                </a:solidFill>
                <a:latin typeface="Angsana New" panose="02020603050405020304" pitchFamily="18" charset="-34"/>
              </a:rPr>
              <a:t>x</a:t>
            </a:r>
            <a:r>
              <a:rPr lang="en-GB" sz="5711" dirty="0">
                <a:solidFill>
                  <a:srgbClr val="000000"/>
                </a:solidFill>
                <a:latin typeface="Angsana New" panose="02020603050405020304" pitchFamily="18" charset="-34"/>
              </a:rPr>
              <a:t> years old in the year </a:t>
            </a:r>
            <a:r>
              <a:rPr lang="en-GB" sz="5711" i="1" dirty="0">
                <a:solidFill>
                  <a:srgbClr val="000000"/>
                </a:solidFill>
                <a:latin typeface="Angsana New" panose="02020603050405020304" pitchFamily="18" charset="-34"/>
              </a:rPr>
              <a:t>x</a:t>
            </a:r>
            <a:r>
              <a:rPr lang="en-GB" sz="5711" baseline="30000" dirty="0">
                <a:solidFill>
                  <a:srgbClr val="000000"/>
                </a:solidFill>
                <a:latin typeface="Angsana New" panose="02020603050405020304" pitchFamily="18" charset="-34"/>
              </a:rPr>
              <a:t>2</a:t>
            </a:r>
            <a:r>
              <a:rPr lang="en-GB" sz="5711" dirty="0">
                <a:solidFill>
                  <a:srgbClr val="000000"/>
                </a:solidFill>
                <a:latin typeface="Angsana New" panose="02020603050405020304" pitchFamily="18" charset="-34"/>
              </a:rPr>
              <a:t>.</a:t>
            </a:r>
            <a:endParaRPr lang="en-GB" sz="5711" dirty="0">
              <a:latin typeface="Angsana New" panose="02020603050405020304" pitchFamily="18" charset="-34"/>
            </a:endParaRPr>
          </a:p>
        </p:txBody>
      </p:sp>
    </p:spTree>
    <p:extLst>
      <p:ext uri="{BB962C8B-B14F-4D97-AF65-F5344CB8AC3E}">
        <p14:creationId xmlns:p14="http://schemas.microsoft.com/office/powerpoint/2010/main" val="10222836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5703" y="3737544"/>
            <a:ext cx="3395379" cy="561051"/>
          </a:xfrm>
          <a:prstGeom prst="rect">
            <a:avLst/>
          </a:prstGeom>
          <a:noFill/>
        </p:spPr>
        <p:txBody>
          <a:bodyPr wrap="square" rtlCol="0">
            <a:spAutoFit/>
          </a:bodyPr>
          <a:lstStyle/>
          <a:p>
            <a:r>
              <a:rPr lang="en-GB" sz="3046" dirty="0">
                <a:latin typeface="Angsana New" panose="02020603050405020304" pitchFamily="18" charset="-34"/>
              </a:rPr>
              <a:t>Augustus De Morgan</a:t>
            </a:r>
          </a:p>
        </p:txBody>
      </p:sp>
      <p:sp>
        <p:nvSpPr>
          <p:cNvPr id="2" name="Rectangle 1"/>
          <p:cNvSpPr/>
          <p:nvPr/>
        </p:nvSpPr>
        <p:spPr>
          <a:xfrm>
            <a:off x="543949" y="902803"/>
            <a:ext cx="7762852" cy="1967590"/>
          </a:xfrm>
          <a:prstGeom prst="rect">
            <a:avLst/>
          </a:prstGeom>
        </p:spPr>
        <p:txBody>
          <a:bodyPr wrap="square">
            <a:spAutoFit/>
          </a:bodyPr>
          <a:lstStyle/>
          <a:p>
            <a:pPr algn="ctr"/>
            <a:r>
              <a:rPr lang="en-GB" sz="6093" dirty="0">
                <a:solidFill>
                  <a:srgbClr val="000000"/>
                </a:solidFill>
                <a:latin typeface="Angsana New" panose="02020603050405020304" pitchFamily="18" charset="-34"/>
              </a:rPr>
              <a:t>I don't quite hear what you say, </a:t>
            </a:r>
          </a:p>
          <a:p>
            <a:pPr algn="ctr"/>
            <a:r>
              <a:rPr lang="en-GB" sz="6093" dirty="0">
                <a:solidFill>
                  <a:srgbClr val="000000"/>
                </a:solidFill>
                <a:latin typeface="Angsana New" panose="02020603050405020304" pitchFamily="18" charset="-34"/>
              </a:rPr>
              <a:t>but I beg to differ entirely with you.</a:t>
            </a:r>
            <a:endParaRPr lang="en-GB" sz="6093" dirty="0">
              <a:latin typeface="Angsana New" panose="02020603050405020304" pitchFamily="18" charset="-34"/>
            </a:endParaRPr>
          </a:p>
        </p:txBody>
      </p:sp>
    </p:spTree>
    <p:extLst>
      <p:ext uri="{BB962C8B-B14F-4D97-AF65-F5344CB8AC3E}">
        <p14:creationId xmlns:p14="http://schemas.microsoft.com/office/powerpoint/2010/main" val="16621297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5703" y="3737544"/>
            <a:ext cx="3395379" cy="561051"/>
          </a:xfrm>
          <a:prstGeom prst="rect">
            <a:avLst/>
          </a:prstGeom>
          <a:noFill/>
        </p:spPr>
        <p:txBody>
          <a:bodyPr wrap="square" rtlCol="0">
            <a:spAutoFit/>
          </a:bodyPr>
          <a:lstStyle/>
          <a:p>
            <a:r>
              <a:rPr lang="en-GB" sz="3046" dirty="0">
                <a:latin typeface="Angsana New" panose="02020603050405020304" pitchFamily="18" charset="-34"/>
              </a:rPr>
              <a:t>Richard Dedekind</a:t>
            </a:r>
          </a:p>
        </p:txBody>
      </p:sp>
      <p:sp>
        <p:nvSpPr>
          <p:cNvPr id="4" name="Rectangle 3"/>
          <p:cNvSpPr/>
          <p:nvPr/>
        </p:nvSpPr>
        <p:spPr>
          <a:xfrm>
            <a:off x="768092" y="889338"/>
            <a:ext cx="7078261" cy="2201885"/>
          </a:xfrm>
          <a:prstGeom prst="rect">
            <a:avLst/>
          </a:prstGeom>
        </p:spPr>
        <p:txBody>
          <a:bodyPr wrap="square">
            <a:spAutoFit/>
          </a:bodyPr>
          <a:lstStyle/>
          <a:p>
            <a:pPr algn="ctr"/>
            <a:r>
              <a:rPr lang="en-GB" sz="6854" dirty="0">
                <a:solidFill>
                  <a:srgbClr val="000000"/>
                </a:solidFill>
                <a:latin typeface="Angsana New" panose="02020603050405020304" pitchFamily="18" charset="-34"/>
              </a:rPr>
              <a:t>Numbers are the free creation of the human mind.</a:t>
            </a:r>
            <a:endParaRPr lang="en-GB" sz="6854" dirty="0">
              <a:latin typeface="Angsana New" panose="02020603050405020304" pitchFamily="18" charset="-34"/>
            </a:endParaRPr>
          </a:p>
        </p:txBody>
      </p:sp>
    </p:spTree>
    <p:extLst>
      <p:ext uri="{BB962C8B-B14F-4D97-AF65-F5344CB8AC3E}">
        <p14:creationId xmlns:p14="http://schemas.microsoft.com/office/powerpoint/2010/main" val="398106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8639175" cy="4859338"/>
          </a:xfrm>
          <a:prstGeom prst="rect">
            <a:avLst/>
          </a:prstGeom>
        </p:spPr>
      </p:pic>
      <p:sp>
        <p:nvSpPr>
          <p:cNvPr id="6" name="Rectangle 5"/>
          <p:cNvSpPr/>
          <p:nvPr/>
        </p:nvSpPr>
        <p:spPr>
          <a:xfrm>
            <a:off x="670965" y="768326"/>
            <a:ext cx="7553648" cy="2201885"/>
          </a:xfrm>
          <a:prstGeom prst="rect">
            <a:avLst/>
          </a:prstGeom>
        </p:spPr>
        <p:txBody>
          <a:bodyPr wrap="square">
            <a:spAutoFit/>
          </a:bodyPr>
          <a:lstStyle/>
          <a:p>
            <a:pPr algn="ctr"/>
            <a:r>
              <a:rPr lang="en-GB" sz="2285" b="1" i="1" dirty="0" err="1">
                <a:solidFill>
                  <a:schemeClr val="bg1"/>
                </a:solidFill>
                <a:latin typeface="Georgia" panose="02040502050405020303" pitchFamily="18" charset="0"/>
              </a:rPr>
              <a:t>Mathemata</a:t>
            </a:r>
            <a:r>
              <a:rPr lang="en-GB" sz="2285" b="1" i="1" dirty="0">
                <a:solidFill>
                  <a:schemeClr val="bg1"/>
                </a:solidFill>
                <a:latin typeface="Georgia" panose="02040502050405020303" pitchFamily="18" charset="0"/>
              </a:rPr>
              <a:t> </a:t>
            </a:r>
            <a:r>
              <a:rPr lang="en-GB" sz="2285" b="1" i="1" dirty="0" err="1">
                <a:solidFill>
                  <a:schemeClr val="bg1"/>
                </a:solidFill>
                <a:latin typeface="Georgia" panose="02040502050405020303" pitchFamily="18" charset="0"/>
              </a:rPr>
              <a:t>mathematicis</a:t>
            </a:r>
            <a:r>
              <a:rPr lang="en-GB" sz="2285" b="1" i="1" dirty="0">
                <a:solidFill>
                  <a:schemeClr val="bg1"/>
                </a:solidFill>
                <a:latin typeface="Georgia" panose="02040502050405020303" pitchFamily="18" charset="0"/>
              </a:rPr>
              <a:t> </a:t>
            </a:r>
            <a:r>
              <a:rPr lang="en-GB" sz="2285" b="1" i="1" dirty="0" err="1">
                <a:solidFill>
                  <a:schemeClr val="bg1"/>
                </a:solidFill>
                <a:latin typeface="Georgia" panose="02040502050405020303" pitchFamily="18" charset="0"/>
              </a:rPr>
              <a:t>scribuntur</a:t>
            </a:r>
            <a:r>
              <a:rPr lang="en-GB" sz="2285" b="1" i="1" dirty="0">
                <a:solidFill>
                  <a:schemeClr val="bg1"/>
                </a:solidFill>
                <a:latin typeface="Georgia" panose="02040502050405020303" pitchFamily="18" charset="0"/>
              </a:rPr>
              <a:t>.</a:t>
            </a:r>
          </a:p>
          <a:p>
            <a:pPr algn="ctr"/>
            <a:r>
              <a:rPr lang="en-GB" sz="2285" b="1" dirty="0">
                <a:solidFill>
                  <a:schemeClr val="bg1"/>
                </a:solidFill>
                <a:latin typeface="Georgia" panose="02040502050405020303" pitchFamily="18" charset="0"/>
              </a:rPr>
              <a:t/>
            </a:r>
            <a:br>
              <a:rPr lang="en-GB" sz="2285" b="1" dirty="0">
                <a:solidFill>
                  <a:schemeClr val="bg1"/>
                </a:solidFill>
                <a:latin typeface="Georgia" panose="02040502050405020303" pitchFamily="18" charset="0"/>
              </a:rPr>
            </a:br>
            <a:r>
              <a:rPr lang="en-GB" sz="4569" b="1" dirty="0">
                <a:solidFill>
                  <a:schemeClr val="bg1"/>
                </a:solidFill>
                <a:latin typeface="Georgia" panose="02040502050405020303" pitchFamily="18" charset="0"/>
              </a:rPr>
              <a:t>Mathematics is written for mathematicians.</a:t>
            </a:r>
          </a:p>
        </p:txBody>
      </p:sp>
      <p:sp>
        <p:nvSpPr>
          <p:cNvPr id="7" name="Rectangle 6"/>
          <p:cNvSpPr/>
          <p:nvPr/>
        </p:nvSpPr>
        <p:spPr>
          <a:xfrm>
            <a:off x="6546544" y="4300241"/>
            <a:ext cx="1335622" cy="326693"/>
          </a:xfrm>
          <a:prstGeom prst="rect">
            <a:avLst/>
          </a:prstGeom>
        </p:spPr>
        <p:txBody>
          <a:bodyPr wrap="none">
            <a:spAutoFit/>
          </a:bodyPr>
          <a:lstStyle/>
          <a:p>
            <a:r>
              <a:rPr lang="en-GB" sz="1523" b="1" i="1" dirty="0">
                <a:solidFill>
                  <a:schemeClr val="bg1"/>
                </a:solidFill>
                <a:latin typeface="Georgia" panose="02040502050405020303" pitchFamily="18" charset="0"/>
              </a:rPr>
              <a:t>Copernicus</a:t>
            </a:r>
            <a:endParaRPr lang="en-GB" sz="2620" dirty="0"/>
          </a:p>
        </p:txBody>
      </p:sp>
    </p:spTree>
    <p:extLst>
      <p:ext uri="{BB962C8B-B14F-4D97-AF65-F5344CB8AC3E}">
        <p14:creationId xmlns:p14="http://schemas.microsoft.com/office/powerpoint/2010/main" val="776456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5703" y="3737544"/>
            <a:ext cx="3395379" cy="561051"/>
          </a:xfrm>
          <a:prstGeom prst="rect">
            <a:avLst/>
          </a:prstGeom>
          <a:noFill/>
        </p:spPr>
        <p:txBody>
          <a:bodyPr wrap="square" rtlCol="0">
            <a:spAutoFit/>
          </a:bodyPr>
          <a:lstStyle/>
          <a:p>
            <a:r>
              <a:rPr lang="en-GB" sz="3046" dirty="0">
                <a:latin typeface="Angsana New" panose="02020603050405020304" pitchFamily="18" charset="-34"/>
              </a:rPr>
              <a:t>Max Dehn</a:t>
            </a:r>
          </a:p>
        </p:txBody>
      </p:sp>
      <p:sp>
        <p:nvSpPr>
          <p:cNvPr id="5" name="Rectangle 4"/>
          <p:cNvSpPr/>
          <p:nvPr/>
        </p:nvSpPr>
        <p:spPr>
          <a:xfrm>
            <a:off x="499121" y="746615"/>
            <a:ext cx="7643306" cy="2553391"/>
          </a:xfrm>
          <a:prstGeom prst="rect">
            <a:avLst/>
          </a:prstGeom>
        </p:spPr>
        <p:txBody>
          <a:bodyPr wrap="square">
            <a:spAutoFit/>
          </a:bodyPr>
          <a:lstStyle/>
          <a:p>
            <a:pPr algn="ctr"/>
            <a:r>
              <a:rPr lang="en-GB" sz="5331" dirty="0">
                <a:solidFill>
                  <a:srgbClr val="000000"/>
                </a:solidFill>
                <a:latin typeface="Angsana New" panose="02020603050405020304" pitchFamily="18" charset="-34"/>
              </a:rPr>
              <a:t>Mathematics is the only instructional material that can be presented in an entirely undogmatic way.</a:t>
            </a:r>
            <a:endParaRPr lang="en-GB" sz="5331" dirty="0">
              <a:latin typeface="Angsana New" panose="02020603050405020304" pitchFamily="18" charset="-34"/>
            </a:endParaRPr>
          </a:p>
        </p:txBody>
      </p:sp>
    </p:spTree>
    <p:extLst>
      <p:ext uri="{BB962C8B-B14F-4D97-AF65-F5344CB8AC3E}">
        <p14:creationId xmlns:p14="http://schemas.microsoft.com/office/powerpoint/2010/main" val="20140337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5703" y="3737544"/>
            <a:ext cx="3395379" cy="561051"/>
          </a:xfrm>
          <a:prstGeom prst="rect">
            <a:avLst/>
          </a:prstGeom>
          <a:noFill/>
        </p:spPr>
        <p:txBody>
          <a:bodyPr wrap="square" rtlCol="0">
            <a:spAutoFit/>
          </a:bodyPr>
          <a:lstStyle/>
          <a:p>
            <a:r>
              <a:rPr lang="en-GB" sz="3046" dirty="0">
                <a:latin typeface="Angsana New" panose="02020603050405020304" pitchFamily="18" charset="-34"/>
              </a:rPr>
              <a:t>Democritus</a:t>
            </a:r>
          </a:p>
        </p:txBody>
      </p:sp>
      <p:sp>
        <p:nvSpPr>
          <p:cNvPr id="2" name="Rectangle 1"/>
          <p:cNvSpPr/>
          <p:nvPr/>
        </p:nvSpPr>
        <p:spPr>
          <a:xfrm>
            <a:off x="611191" y="484403"/>
            <a:ext cx="7516292" cy="2905219"/>
          </a:xfrm>
          <a:prstGeom prst="rect">
            <a:avLst/>
          </a:prstGeom>
        </p:spPr>
        <p:txBody>
          <a:bodyPr wrap="square">
            <a:spAutoFit/>
          </a:bodyPr>
          <a:lstStyle/>
          <a:p>
            <a:pPr algn="ctr"/>
            <a:r>
              <a:rPr lang="en-GB" sz="6093" dirty="0">
                <a:solidFill>
                  <a:srgbClr val="000000"/>
                </a:solidFill>
                <a:latin typeface="Angsana New" panose="02020603050405020304" pitchFamily="18" charset="-34"/>
              </a:rPr>
              <a:t>I would rather discover one scientific fact than become King of Persia.</a:t>
            </a:r>
            <a:endParaRPr lang="en-GB" sz="6093" dirty="0">
              <a:latin typeface="Angsana New" panose="02020603050405020304" pitchFamily="18" charset="-34"/>
            </a:endParaRPr>
          </a:p>
        </p:txBody>
      </p:sp>
    </p:spTree>
    <p:extLst>
      <p:ext uri="{BB962C8B-B14F-4D97-AF65-F5344CB8AC3E}">
        <p14:creationId xmlns:p14="http://schemas.microsoft.com/office/powerpoint/2010/main" val="24759660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185703" y="3737544"/>
            <a:ext cx="3395379" cy="561051"/>
          </a:xfrm>
          <a:prstGeom prst="rect">
            <a:avLst/>
          </a:prstGeom>
          <a:noFill/>
        </p:spPr>
        <p:txBody>
          <a:bodyPr wrap="square" rtlCol="0">
            <a:spAutoFit/>
          </a:bodyPr>
          <a:lstStyle/>
          <a:p>
            <a:r>
              <a:rPr lang="en-GB" sz="3046" dirty="0">
                <a:latin typeface="Angsana New" panose="02020603050405020304" pitchFamily="18" charset="-34"/>
              </a:rPr>
              <a:t>Democritus</a:t>
            </a:r>
          </a:p>
        </p:txBody>
      </p:sp>
      <p:sp>
        <p:nvSpPr>
          <p:cNvPr id="4" name="Rectangle 3"/>
          <p:cNvSpPr/>
          <p:nvPr/>
        </p:nvSpPr>
        <p:spPr>
          <a:xfrm>
            <a:off x="551420" y="708546"/>
            <a:ext cx="7583534" cy="2728824"/>
          </a:xfrm>
          <a:prstGeom prst="rect">
            <a:avLst/>
          </a:prstGeom>
        </p:spPr>
        <p:txBody>
          <a:bodyPr wrap="square">
            <a:spAutoFit/>
          </a:bodyPr>
          <a:lstStyle/>
          <a:p>
            <a:pPr algn="ctr"/>
            <a:r>
              <a:rPr lang="en-GB" sz="5711" dirty="0">
                <a:solidFill>
                  <a:srgbClr val="000000"/>
                </a:solidFill>
                <a:latin typeface="Angsana New" panose="02020603050405020304" pitchFamily="18" charset="-34"/>
              </a:rPr>
              <a:t>Nothing exists except atoms and empty space; everything else is opinion.</a:t>
            </a:r>
            <a:endParaRPr lang="en-GB" sz="5711" dirty="0">
              <a:latin typeface="Angsana New" panose="02020603050405020304" pitchFamily="18" charset="-34"/>
            </a:endParaRPr>
          </a:p>
        </p:txBody>
      </p:sp>
    </p:spTree>
    <p:extLst>
      <p:ext uri="{BB962C8B-B14F-4D97-AF65-F5344CB8AC3E}">
        <p14:creationId xmlns:p14="http://schemas.microsoft.com/office/powerpoint/2010/main" val="21538177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2"/>
            <a:ext cx="6546179" cy="2201885"/>
          </a:xfrm>
          <a:prstGeom prst="rect">
            <a:avLst/>
          </a:prstGeom>
        </p:spPr>
        <p:txBody>
          <a:bodyPr wrap="square">
            <a:spAutoFit/>
          </a:bodyPr>
          <a:lstStyle/>
          <a:p>
            <a:pPr algn="ctr"/>
            <a:r>
              <a:rPr lang="en-GB" sz="6854" i="1" dirty="0">
                <a:latin typeface="Angsana New" panose="02020603050405020304" pitchFamily="18" charset="-34"/>
              </a:rPr>
              <a:t>Cogito Ergo Sum</a:t>
            </a:r>
            <a:r>
              <a:rPr lang="en-GB" sz="6854" dirty="0">
                <a:latin typeface="Angsana New" panose="02020603050405020304" pitchFamily="18" charset="-34"/>
              </a:rPr>
              <a:t>. </a:t>
            </a:r>
          </a:p>
          <a:p>
            <a:pPr algn="ctr"/>
            <a:r>
              <a:rPr lang="en-GB" sz="6854" dirty="0">
                <a:latin typeface="Angsana New" panose="02020603050405020304" pitchFamily="18" charset="-34"/>
              </a:rPr>
              <a:t>"I think, therefore I am." </a:t>
            </a:r>
            <a:endParaRPr lang="en-GB" sz="16754" dirty="0">
              <a:latin typeface="Angsana New" panose="02020603050405020304" pitchFamily="18" charset="-34"/>
            </a:endParaRPr>
          </a:p>
        </p:txBody>
      </p:sp>
      <p:sp>
        <p:nvSpPr>
          <p:cNvPr id="3" name="TextBox 2"/>
          <p:cNvSpPr txBox="1"/>
          <p:nvPr/>
        </p:nvSpPr>
        <p:spPr>
          <a:xfrm>
            <a:off x="4936243" y="3487074"/>
            <a:ext cx="3395379" cy="561051"/>
          </a:xfrm>
          <a:prstGeom prst="rect">
            <a:avLst/>
          </a:prstGeom>
          <a:noFill/>
        </p:spPr>
        <p:txBody>
          <a:bodyPr wrap="square" rtlCol="0">
            <a:spAutoFit/>
          </a:bodyPr>
          <a:lstStyle/>
          <a:p>
            <a:r>
              <a:rPr lang="en-GB" sz="3046" dirty="0">
                <a:latin typeface="Angsana New" panose="02020603050405020304" pitchFamily="18" charset="-34"/>
              </a:rPr>
              <a:t>Ren</a:t>
            </a:r>
            <a:r>
              <a:rPr lang="en-GB" sz="3046" dirty="0">
                <a:latin typeface="Angsana New" panose="02020603050405020304" pitchFamily="18" charset="-34"/>
                <a:cs typeface="Angsana New" panose="02020603050405020304" pitchFamily="18" charset="-34"/>
              </a:rPr>
              <a:t>é Descartes</a:t>
            </a:r>
            <a:endParaRPr lang="en-GB" sz="3046" dirty="0">
              <a:latin typeface="Angsana New" panose="02020603050405020304" pitchFamily="18" charset="-34"/>
            </a:endParaRPr>
          </a:p>
        </p:txBody>
      </p:sp>
    </p:spTree>
    <p:extLst>
      <p:ext uri="{BB962C8B-B14F-4D97-AF65-F5344CB8AC3E}">
        <p14:creationId xmlns:p14="http://schemas.microsoft.com/office/powerpoint/2010/main" val="27240844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87727" y="696319"/>
            <a:ext cx="6546179" cy="2318968"/>
          </a:xfrm>
          <a:prstGeom prst="rect">
            <a:avLst/>
          </a:prstGeom>
        </p:spPr>
        <p:txBody>
          <a:bodyPr wrap="square">
            <a:spAutoFit/>
          </a:bodyPr>
          <a:lstStyle/>
          <a:p>
            <a:pPr algn="ctr"/>
            <a:r>
              <a:rPr lang="en-GB" sz="6854" dirty="0">
                <a:latin typeface="Angsana New" panose="02020603050405020304" pitchFamily="18" charset="-34"/>
              </a:rPr>
              <a:t>Perfect numbers like perfect men are very rare.</a:t>
            </a:r>
            <a:r>
              <a:rPr lang="en-GB" sz="7615" dirty="0">
                <a:latin typeface="Angsana New" panose="02020603050405020304" pitchFamily="18" charset="-34"/>
              </a:rPr>
              <a:t> </a:t>
            </a:r>
            <a:endParaRPr lang="en-GB" sz="18277" dirty="0">
              <a:latin typeface="Angsana New" panose="02020603050405020304" pitchFamily="18" charset="-34"/>
            </a:endParaRPr>
          </a:p>
        </p:txBody>
      </p:sp>
      <p:sp>
        <p:nvSpPr>
          <p:cNvPr id="3" name="TextBox 2"/>
          <p:cNvSpPr txBox="1"/>
          <p:nvPr/>
        </p:nvSpPr>
        <p:spPr>
          <a:xfrm>
            <a:off x="4816699" y="3494544"/>
            <a:ext cx="3395379" cy="561051"/>
          </a:xfrm>
          <a:prstGeom prst="rect">
            <a:avLst/>
          </a:prstGeom>
          <a:noFill/>
        </p:spPr>
        <p:txBody>
          <a:bodyPr wrap="square" rtlCol="0">
            <a:spAutoFit/>
          </a:bodyPr>
          <a:lstStyle/>
          <a:p>
            <a:r>
              <a:rPr lang="en-GB" sz="3046" dirty="0">
                <a:latin typeface="Angsana New" panose="02020603050405020304" pitchFamily="18" charset="-34"/>
              </a:rPr>
              <a:t>Ren</a:t>
            </a:r>
            <a:r>
              <a:rPr lang="en-GB" sz="3046" dirty="0">
                <a:latin typeface="Angsana New" panose="02020603050405020304" pitchFamily="18" charset="-34"/>
                <a:cs typeface="Angsana New" panose="02020603050405020304" pitchFamily="18" charset="-34"/>
              </a:rPr>
              <a:t>é Descartes</a:t>
            </a:r>
            <a:endParaRPr lang="en-GB" sz="3046" dirty="0">
              <a:latin typeface="Angsana New" panose="02020603050405020304" pitchFamily="18" charset="-34"/>
            </a:endParaRPr>
          </a:p>
        </p:txBody>
      </p:sp>
    </p:spTree>
    <p:extLst>
      <p:ext uri="{BB962C8B-B14F-4D97-AF65-F5344CB8AC3E}">
        <p14:creationId xmlns:p14="http://schemas.microsoft.com/office/powerpoint/2010/main" val="10846947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13882" y="995186"/>
            <a:ext cx="7817560" cy="1850315"/>
          </a:xfrm>
          <a:prstGeom prst="rect">
            <a:avLst/>
          </a:prstGeom>
        </p:spPr>
        <p:txBody>
          <a:bodyPr wrap="square">
            <a:spAutoFit/>
          </a:bodyPr>
          <a:lstStyle/>
          <a:p>
            <a:pPr algn="ctr"/>
            <a:r>
              <a:rPr lang="en-GB" sz="5331" dirty="0">
                <a:latin typeface="Angsana New" panose="02020603050405020304" pitchFamily="18" charset="-34"/>
              </a:rPr>
              <a:t>It is not enough to have a good mind. </a:t>
            </a:r>
          </a:p>
          <a:p>
            <a:pPr algn="ctr"/>
            <a:r>
              <a:rPr lang="en-GB" sz="5331" dirty="0">
                <a:latin typeface="Angsana New" panose="02020603050405020304" pitchFamily="18" charset="-34"/>
              </a:rPr>
              <a:t>The main thing is to use it well.</a:t>
            </a:r>
            <a:r>
              <a:rPr lang="en-GB" sz="6093" dirty="0">
                <a:latin typeface="Angsana New" panose="02020603050405020304" pitchFamily="18" charset="-34"/>
              </a:rPr>
              <a:t> </a:t>
            </a:r>
            <a:endParaRPr lang="en-GB" sz="15231" dirty="0">
              <a:latin typeface="Angsana New" panose="02020603050405020304" pitchFamily="18" charset="-34"/>
            </a:endParaRPr>
          </a:p>
        </p:txBody>
      </p:sp>
      <p:sp>
        <p:nvSpPr>
          <p:cNvPr id="3" name="TextBox 2"/>
          <p:cNvSpPr txBox="1"/>
          <p:nvPr/>
        </p:nvSpPr>
        <p:spPr>
          <a:xfrm>
            <a:off x="4891414" y="3464658"/>
            <a:ext cx="3395379" cy="561051"/>
          </a:xfrm>
          <a:prstGeom prst="rect">
            <a:avLst/>
          </a:prstGeom>
          <a:noFill/>
        </p:spPr>
        <p:txBody>
          <a:bodyPr wrap="square" rtlCol="0">
            <a:spAutoFit/>
          </a:bodyPr>
          <a:lstStyle/>
          <a:p>
            <a:r>
              <a:rPr lang="en-GB" sz="3046" dirty="0">
                <a:latin typeface="Angsana New" panose="02020603050405020304" pitchFamily="18" charset="-34"/>
              </a:rPr>
              <a:t>Ren</a:t>
            </a:r>
            <a:r>
              <a:rPr lang="en-GB" sz="3046" dirty="0">
                <a:latin typeface="Angsana New" panose="02020603050405020304" pitchFamily="18" charset="-34"/>
                <a:cs typeface="Angsana New" panose="02020603050405020304" pitchFamily="18" charset="-34"/>
              </a:rPr>
              <a:t>é Descartes</a:t>
            </a:r>
            <a:endParaRPr lang="en-GB" sz="3046" dirty="0">
              <a:latin typeface="Angsana New" panose="02020603050405020304" pitchFamily="18" charset="-34"/>
            </a:endParaRPr>
          </a:p>
        </p:txBody>
      </p:sp>
    </p:spTree>
    <p:extLst>
      <p:ext uri="{BB962C8B-B14F-4D97-AF65-F5344CB8AC3E}">
        <p14:creationId xmlns:p14="http://schemas.microsoft.com/office/powerpoint/2010/main" val="24933700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42915" y="462821"/>
            <a:ext cx="7155318" cy="3022366"/>
          </a:xfrm>
          <a:prstGeom prst="rect">
            <a:avLst/>
          </a:prstGeom>
        </p:spPr>
        <p:txBody>
          <a:bodyPr wrap="square">
            <a:spAutoFit/>
          </a:bodyPr>
          <a:lstStyle/>
          <a:p>
            <a:pPr algn="ctr"/>
            <a:r>
              <a:rPr lang="en-GB" sz="6093" dirty="0">
                <a:latin typeface="Angsana New" panose="02020603050405020304" pitchFamily="18" charset="-34"/>
              </a:rPr>
              <a:t>When writing about transcendental issues, </a:t>
            </a:r>
          </a:p>
          <a:p>
            <a:pPr algn="ctr"/>
            <a:r>
              <a:rPr lang="en-GB" sz="6093" dirty="0">
                <a:latin typeface="Angsana New" panose="02020603050405020304" pitchFamily="18" charset="-34"/>
              </a:rPr>
              <a:t>be transcendentally clear.</a:t>
            </a:r>
            <a:r>
              <a:rPr lang="en-GB" sz="6854" dirty="0">
                <a:latin typeface="Angsana New" panose="02020603050405020304" pitchFamily="18" charset="-34"/>
              </a:rPr>
              <a:t> </a:t>
            </a:r>
            <a:endParaRPr lang="en-GB" sz="16754" dirty="0">
              <a:latin typeface="Angsana New" panose="02020603050405020304" pitchFamily="18" charset="-34"/>
            </a:endParaRPr>
          </a:p>
        </p:txBody>
      </p:sp>
      <p:sp>
        <p:nvSpPr>
          <p:cNvPr id="3" name="TextBox 2"/>
          <p:cNvSpPr txBox="1"/>
          <p:nvPr/>
        </p:nvSpPr>
        <p:spPr>
          <a:xfrm>
            <a:off x="5166143" y="3691390"/>
            <a:ext cx="3395379" cy="561051"/>
          </a:xfrm>
          <a:prstGeom prst="rect">
            <a:avLst/>
          </a:prstGeom>
          <a:noFill/>
        </p:spPr>
        <p:txBody>
          <a:bodyPr wrap="square" rtlCol="0">
            <a:spAutoFit/>
          </a:bodyPr>
          <a:lstStyle/>
          <a:p>
            <a:r>
              <a:rPr lang="en-GB" sz="3046" dirty="0">
                <a:latin typeface="Angsana New" panose="02020603050405020304" pitchFamily="18" charset="-34"/>
              </a:rPr>
              <a:t>Ren</a:t>
            </a:r>
            <a:r>
              <a:rPr lang="en-GB" sz="3046" dirty="0">
                <a:latin typeface="Angsana New" panose="02020603050405020304" pitchFamily="18" charset="-34"/>
                <a:cs typeface="Angsana New" panose="02020603050405020304" pitchFamily="18" charset="-34"/>
              </a:rPr>
              <a:t>é Descartes</a:t>
            </a:r>
            <a:endParaRPr lang="en-GB" sz="3046" dirty="0">
              <a:latin typeface="Angsana New" panose="02020603050405020304" pitchFamily="18" charset="-34"/>
            </a:endParaRPr>
          </a:p>
        </p:txBody>
      </p:sp>
    </p:spTree>
    <p:extLst>
      <p:ext uri="{BB962C8B-B14F-4D97-AF65-F5344CB8AC3E}">
        <p14:creationId xmlns:p14="http://schemas.microsoft.com/office/powerpoint/2010/main" val="39341683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96858" y="835638"/>
            <a:ext cx="7672037" cy="2318968"/>
          </a:xfrm>
          <a:prstGeom prst="rect">
            <a:avLst/>
          </a:prstGeom>
        </p:spPr>
        <p:txBody>
          <a:bodyPr wrap="square">
            <a:spAutoFit/>
          </a:bodyPr>
          <a:lstStyle/>
          <a:p>
            <a:pPr algn="ctr"/>
            <a:r>
              <a:rPr lang="en-GB" sz="5331" dirty="0">
                <a:latin typeface="Angsana New" panose="02020603050405020304" pitchFamily="18" charset="-34"/>
              </a:rPr>
              <a:t>This result is too beautiful to be false; </a:t>
            </a:r>
          </a:p>
          <a:p>
            <a:pPr algn="ctr"/>
            <a:r>
              <a:rPr lang="en-GB" sz="4569" dirty="0">
                <a:latin typeface="Angsana New" panose="02020603050405020304" pitchFamily="18" charset="-34"/>
              </a:rPr>
              <a:t>it is more important to have beauty in one's equations than to have them fit the experiment.</a:t>
            </a:r>
            <a:endParaRPr lang="en-GB" sz="13708"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Dirac</a:t>
            </a:r>
          </a:p>
        </p:txBody>
      </p:sp>
    </p:spTree>
    <p:extLst>
      <p:ext uri="{BB962C8B-B14F-4D97-AF65-F5344CB8AC3E}">
        <p14:creationId xmlns:p14="http://schemas.microsoft.com/office/powerpoint/2010/main" val="24730626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54798" y="407316"/>
            <a:ext cx="8076651" cy="3051413"/>
          </a:xfrm>
          <a:prstGeom prst="rect">
            <a:avLst/>
          </a:prstGeom>
        </p:spPr>
        <p:txBody>
          <a:bodyPr wrap="square">
            <a:spAutoFit/>
          </a:bodyPr>
          <a:lstStyle/>
          <a:p>
            <a:pPr algn="ctr"/>
            <a:r>
              <a:rPr lang="en-GB" sz="4569" dirty="0">
                <a:latin typeface="Angsana New" panose="02020603050405020304" pitchFamily="18" charset="-34"/>
              </a:rPr>
              <a:t>In science one tries to tell people, </a:t>
            </a:r>
          </a:p>
          <a:p>
            <a:pPr algn="ctr"/>
            <a:r>
              <a:rPr lang="en-GB" sz="4569" dirty="0">
                <a:latin typeface="Angsana New" panose="02020603050405020304" pitchFamily="18" charset="-34"/>
              </a:rPr>
              <a:t>in such a way as to be understood by everyone, something that no one ever knew before. </a:t>
            </a:r>
          </a:p>
          <a:p>
            <a:pPr algn="ctr"/>
            <a:endParaRPr lang="en-GB" sz="952" dirty="0">
              <a:latin typeface="Angsana New" panose="02020603050405020304" pitchFamily="18" charset="-34"/>
            </a:endParaRPr>
          </a:p>
          <a:p>
            <a:pPr algn="ctr"/>
            <a:r>
              <a:rPr lang="en-GB" sz="4569" dirty="0">
                <a:latin typeface="Angsana New" panose="02020603050405020304" pitchFamily="18" charset="-34"/>
              </a:rPr>
              <a:t>But in poetry, it's the exact opposite.</a:t>
            </a:r>
            <a:endParaRPr lang="en-GB" sz="12566" dirty="0">
              <a:latin typeface="Angsana New" panose="02020603050405020304" pitchFamily="18" charset="-34"/>
            </a:endParaRPr>
          </a:p>
        </p:txBody>
      </p:sp>
      <p:sp>
        <p:nvSpPr>
          <p:cNvPr id="3" name="TextBox 2"/>
          <p:cNvSpPr txBox="1"/>
          <p:nvPr/>
        </p:nvSpPr>
        <p:spPr>
          <a:xfrm>
            <a:off x="5555603" y="3712531"/>
            <a:ext cx="3395379" cy="561051"/>
          </a:xfrm>
          <a:prstGeom prst="rect">
            <a:avLst/>
          </a:prstGeom>
          <a:noFill/>
        </p:spPr>
        <p:txBody>
          <a:bodyPr wrap="square" rtlCol="0">
            <a:spAutoFit/>
          </a:bodyPr>
          <a:lstStyle/>
          <a:p>
            <a:r>
              <a:rPr lang="en-GB" sz="3046" dirty="0">
                <a:latin typeface="Angsana New" panose="02020603050405020304" pitchFamily="18" charset="-34"/>
              </a:rPr>
              <a:t>Paul Dirac</a:t>
            </a:r>
          </a:p>
        </p:txBody>
      </p:sp>
    </p:spTree>
    <p:extLst>
      <p:ext uri="{BB962C8B-B14F-4D97-AF65-F5344CB8AC3E}">
        <p14:creationId xmlns:p14="http://schemas.microsoft.com/office/powerpoint/2010/main" val="18978064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2"/>
            <a:ext cx="6546179" cy="2201757"/>
          </a:xfrm>
          <a:prstGeom prst="rect">
            <a:avLst/>
          </a:prstGeom>
        </p:spPr>
        <p:txBody>
          <a:bodyPr wrap="square">
            <a:spAutoFit/>
          </a:bodyPr>
          <a:lstStyle/>
          <a:p>
            <a:pPr algn="ctr"/>
            <a:r>
              <a:rPr lang="en-GB" sz="4569" dirty="0">
                <a:latin typeface="Angsana New" panose="02020603050405020304" pitchFamily="18" charset="-34"/>
              </a:rPr>
              <a:t>If one is working from the point of view of getting beauty into one's equation, ... one is on a sure line of progress.</a:t>
            </a:r>
            <a:endParaRPr lang="en-GB" sz="13708"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Dirac</a:t>
            </a:r>
          </a:p>
        </p:txBody>
      </p:sp>
    </p:spTree>
    <p:extLst>
      <p:ext uri="{BB962C8B-B14F-4D97-AF65-F5344CB8AC3E}">
        <p14:creationId xmlns:p14="http://schemas.microsoft.com/office/powerpoint/2010/main" val="1878208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ular Callout 3"/>
          <p:cNvSpPr/>
          <p:nvPr/>
        </p:nvSpPr>
        <p:spPr>
          <a:xfrm>
            <a:off x="573836" y="561622"/>
            <a:ext cx="7449049" cy="2973644"/>
          </a:xfrm>
          <a:prstGeom prst="wedgeRectCallout">
            <a:avLst>
              <a:gd name="adj1" fmla="val -1890"/>
              <a:gd name="adj2" fmla="val 7707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569" b="1" dirty="0">
                <a:ln w="12700">
                  <a:solidFill>
                    <a:schemeClr val="tx1">
                      <a:lumMod val="85000"/>
                      <a:lumOff val="15000"/>
                    </a:schemeClr>
                  </a:solidFill>
                  <a:prstDash val="solid"/>
                </a:ln>
                <a:solidFill>
                  <a:schemeClr val="tx1">
                    <a:lumMod val="85000"/>
                    <a:lumOff val="15000"/>
                  </a:schemeClr>
                </a:solidFill>
                <a:latin typeface="AR ESSENCE" panose="02000000000000000000" pitchFamily="2" charset="0"/>
              </a:rPr>
              <a:t>The only way to LEARN mathematics, is to DO mathematics</a:t>
            </a:r>
          </a:p>
          <a:p>
            <a:pPr algn="ctr"/>
            <a:endParaRPr lang="en-GB" sz="2620" dirty="0"/>
          </a:p>
        </p:txBody>
      </p:sp>
      <p:sp>
        <p:nvSpPr>
          <p:cNvPr id="5" name="TextBox 4"/>
          <p:cNvSpPr txBox="1"/>
          <p:nvPr/>
        </p:nvSpPr>
        <p:spPr>
          <a:xfrm>
            <a:off x="5131430" y="3780195"/>
            <a:ext cx="3175370" cy="561051"/>
          </a:xfrm>
          <a:prstGeom prst="rect">
            <a:avLst/>
          </a:prstGeom>
          <a:noFill/>
        </p:spPr>
        <p:txBody>
          <a:bodyPr wrap="square" rtlCol="0">
            <a:spAutoFit/>
          </a:bodyPr>
          <a:lstStyle/>
          <a:p>
            <a:r>
              <a:rPr lang="en-GB" sz="3046" b="1" dirty="0">
                <a:solidFill>
                  <a:schemeClr val="bg1"/>
                </a:solidFill>
                <a:latin typeface="AR ESSENCE" panose="02000000000000000000" pitchFamily="2" charset="0"/>
              </a:rPr>
              <a:t>- Paul </a:t>
            </a:r>
            <a:r>
              <a:rPr lang="en-GB" sz="3046" b="1" dirty="0" err="1">
                <a:solidFill>
                  <a:schemeClr val="bg1"/>
                </a:solidFill>
                <a:latin typeface="AR ESSENCE" panose="02000000000000000000" pitchFamily="2" charset="0"/>
              </a:rPr>
              <a:t>Halmos</a:t>
            </a:r>
            <a:endParaRPr lang="en-GB" sz="3046" b="1" dirty="0">
              <a:solidFill>
                <a:schemeClr val="bg1"/>
              </a:solidFill>
              <a:latin typeface="AR ESSENCE" panose="02000000000000000000" pitchFamily="2" charset="0"/>
            </a:endParaRPr>
          </a:p>
        </p:txBody>
      </p:sp>
    </p:spTree>
    <p:extLst>
      <p:ext uri="{BB962C8B-B14F-4D97-AF65-F5344CB8AC3E}">
        <p14:creationId xmlns:p14="http://schemas.microsoft.com/office/powerpoint/2010/main" val="19257718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625239" y="3183516"/>
            <a:ext cx="5409180" cy="1029769"/>
          </a:xfrm>
          <a:prstGeom prst="rect">
            <a:avLst/>
          </a:prstGeom>
          <a:noFill/>
        </p:spPr>
        <p:txBody>
          <a:bodyPr wrap="square" rtlCol="0">
            <a:spAutoFit/>
          </a:bodyPr>
          <a:lstStyle/>
          <a:p>
            <a:pPr algn="r"/>
            <a:r>
              <a:rPr lang="en-GB" sz="3046" dirty="0">
                <a:latin typeface="Angsana New" panose="02020603050405020304" pitchFamily="18" charset="-34"/>
              </a:rPr>
              <a:t>Charles Lutwidge Dodgson</a:t>
            </a:r>
          </a:p>
          <a:p>
            <a:r>
              <a:rPr lang="en-GB" sz="3046" dirty="0">
                <a:latin typeface="Angsana New" panose="02020603050405020304" pitchFamily="18" charset="-34"/>
              </a:rPr>
              <a:t>(better known by his pseudonym, Lewis Carroll)</a:t>
            </a:r>
          </a:p>
        </p:txBody>
      </p:sp>
      <p:sp>
        <p:nvSpPr>
          <p:cNvPr id="4" name="Rectangle 3"/>
          <p:cNvSpPr/>
          <p:nvPr/>
        </p:nvSpPr>
        <p:spPr>
          <a:xfrm>
            <a:off x="536486" y="370944"/>
            <a:ext cx="7550242" cy="2728824"/>
          </a:xfrm>
          <a:prstGeom prst="rect">
            <a:avLst/>
          </a:prstGeom>
        </p:spPr>
        <p:txBody>
          <a:bodyPr wrap="square">
            <a:spAutoFit/>
          </a:bodyPr>
          <a:lstStyle/>
          <a:p>
            <a:pPr algn="ctr"/>
            <a:r>
              <a:rPr lang="en-GB" sz="5711" dirty="0">
                <a:solidFill>
                  <a:srgbClr val="000000"/>
                </a:solidFill>
                <a:latin typeface="Angsana New" panose="02020603050405020304" pitchFamily="18" charset="-34"/>
              </a:rPr>
              <a:t>The different branches of Arithmetic – Ambition, Distraction, Uglification, and Derision. </a:t>
            </a:r>
            <a:endParaRPr lang="en-GB" sz="5711" dirty="0">
              <a:latin typeface="Angsana New" panose="02020603050405020304" pitchFamily="18" charset="-34"/>
            </a:endParaRPr>
          </a:p>
        </p:txBody>
      </p:sp>
    </p:spTree>
    <p:extLst>
      <p:ext uri="{BB962C8B-B14F-4D97-AF65-F5344CB8AC3E}">
        <p14:creationId xmlns:p14="http://schemas.microsoft.com/office/powerpoint/2010/main" val="21406541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90697" y="1106306"/>
            <a:ext cx="7842320" cy="1850315"/>
          </a:xfrm>
          <a:prstGeom prst="rect">
            <a:avLst/>
          </a:prstGeom>
        </p:spPr>
        <p:txBody>
          <a:bodyPr wrap="square">
            <a:spAutoFit/>
          </a:bodyPr>
          <a:lstStyle/>
          <a:p>
            <a:pPr algn="ctr"/>
            <a:r>
              <a:rPr lang="en-GB" sz="3808" dirty="0">
                <a:latin typeface="Angsana New" panose="02020603050405020304" pitchFamily="18" charset="-34"/>
              </a:rPr>
              <a:t>And since geometry is the right foundation of all painting, I have decided to teach its rudiments and principles </a:t>
            </a:r>
          </a:p>
          <a:p>
            <a:pPr algn="ctr"/>
            <a:r>
              <a:rPr lang="en-GB" sz="3808" dirty="0">
                <a:latin typeface="Angsana New" panose="02020603050405020304" pitchFamily="18" charset="-34"/>
              </a:rPr>
              <a:t>to all youngsters eager for art...</a:t>
            </a:r>
            <a:endParaRPr lang="en-GB" sz="11424"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Albrecht D</a:t>
            </a:r>
            <a:r>
              <a:rPr lang="en-GB" sz="3046" dirty="0">
                <a:latin typeface="Angsana New" panose="02020603050405020304" pitchFamily="18" charset="-34"/>
                <a:cs typeface="Angsana New" panose="02020603050405020304" pitchFamily="18" charset="-34"/>
              </a:rPr>
              <a:t>ürer</a:t>
            </a:r>
            <a:endParaRPr lang="en-GB" sz="3046" dirty="0">
              <a:latin typeface="Angsana New" panose="02020603050405020304" pitchFamily="18" charset="-34"/>
            </a:endParaRPr>
          </a:p>
        </p:txBody>
      </p:sp>
    </p:spTree>
    <p:extLst>
      <p:ext uri="{BB962C8B-B14F-4D97-AF65-F5344CB8AC3E}">
        <p14:creationId xmlns:p14="http://schemas.microsoft.com/office/powerpoint/2010/main" val="18208855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Arthur Eddington</a:t>
            </a:r>
          </a:p>
        </p:txBody>
      </p:sp>
      <p:sp>
        <p:nvSpPr>
          <p:cNvPr id="4" name="Rectangle 3"/>
          <p:cNvSpPr/>
          <p:nvPr/>
        </p:nvSpPr>
        <p:spPr>
          <a:xfrm>
            <a:off x="573842" y="1313744"/>
            <a:ext cx="7501349" cy="1733039"/>
          </a:xfrm>
          <a:prstGeom prst="rect">
            <a:avLst/>
          </a:prstGeom>
        </p:spPr>
        <p:txBody>
          <a:bodyPr wrap="square">
            <a:spAutoFit/>
          </a:bodyPr>
          <a:lstStyle/>
          <a:p>
            <a:pPr algn="ctr"/>
            <a:r>
              <a:rPr lang="en-GB" sz="5331" dirty="0">
                <a:solidFill>
                  <a:srgbClr val="000000"/>
                </a:solidFill>
                <a:latin typeface="Angsana New" panose="02020603050405020304" pitchFamily="18" charset="-34"/>
              </a:rPr>
              <a:t>Proof is the idol before whom the pure mathematician tortures himself.</a:t>
            </a:r>
            <a:endParaRPr lang="en-GB" sz="5331" dirty="0">
              <a:latin typeface="Angsana New" panose="02020603050405020304" pitchFamily="18" charset="-34"/>
            </a:endParaRPr>
          </a:p>
        </p:txBody>
      </p:sp>
    </p:spTree>
    <p:extLst>
      <p:ext uri="{BB962C8B-B14F-4D97-AF65-F5344CB8AC3E}">
        <p14:creationId xmlns:p14="http://schemas.microsoft.com/office/powerpoint/2010/main" val="11135320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Arthur Eddington</a:t>
            </a:r>
          </a:p>
        </p:txBody>
      </p:sp>
      <p:sp>
        <p:nvSpPr>
          <p:cNvPr id="2" name="Rectangle 1"/>
          <p:cNvSpPr/>
          <p:nvPr/>
        </p:nvSpPr>
        <p:spPr>
          <a:xfrm>
            <a:off x="611193" y="415690"/>
            <a:ext cx="7426633" cy="2904898"/>
          </a:xfrm>
          <a:prstGeom prst="rect">
            <a:avLst/>
          </a:prstGeom>
        </p:spPr>
        <p:txBody>
          <a:bodyPr wrap="square">
            <a:spAutoFit/>
          </a:bodyPr>
          <a:lstStyle/>
          <a:p>
            <a:pPr algn="ctr"/>
            <a:r>
              <a:rPr lang="en-GB" sz="4569" dirty="0">
                <a:solidFill>
                  <a:srgbClr val="000000"/>
                </a:solidFill>
                <a:latin typeface="Angsana New" panose="02020603050405020304" pitchFamily="18" charset="-34"/>
              </a:rPr>
              <a:t>We used to think that if we knew one, we knew two, because one and one are two. </a:t>
            </a:r>
          </a:p>
          <a:p>
            <a:pPr algn="ctr"/>
            <a:r>
              <a:rPr lang="en-GB" sz="4569" dirty="0">
                <a:solidFill>
                  <a:srgbClr val="000000"/>
                </a:solidFill>
                <a:latin typeface="Angsana New" panose="02020603050405020304" pitchFamily="18" charset="-34"/>
              </a:rPr>
              <a:t>We are finding that we must learn a great deal more about `and'.</a:t>
            </a:r>
            <a:endParaRPr lang="en-GB" sz="4569" dirty="0">
              <a:latin typeface="Angsana New" panose="02020603050405020304" pitchFamily="18" charset="-34"/>
            </a:endParaRPr>
          </a:p>
        </p:txBody>
      </p:sp>
    </p:spTree>
    <p:extLst>
      <p:ext uri="{BB962C8B-B14F-4D97-AF65-F5344CB8AC3E}">
        <p14:creationId xmlns:p14="http://schemas.microsoft.com/office/powerpoint/2010/main" val="28231634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Arthur Eddington</a:t>
            </a:r>
          </a:p>
        </p:txBody>
      </p:sp>
      <p:sp>
        <p:nvSpPr>
          <p:cNvPr id="2" name="Rectangle 1"/>
          <p:cNvSpPr/>
          <p:nvPr/>
        </p:nvSpPr>
        <p:spPr>
          <a:xfrm>
            <a:off x="663491" y="1165776"/>
            <a:ext cx="7449049" cy="1967590"/>
          </a:xfrm>
          <a:prstGeom prst="rect">
            <a:avLst/>
          </a:prstGeom>
        </p:spPr>
        <p:txBody>
          <a:bodyPr wrap="square">
            <a:spAutoFit/>
          </a:bodyPr>
          <a:lstStyle/>
          <a:p>
            <a:pPr algn="ctr"/>
            <a:r>
              <a:rPr lang="en-GB" sz="6093" dirty="0">
                <a:solidFill>
                  <a:srgbClr val="000000"/>
                </a:solidFill>
                <a:latin typeface="Angsana New" panose="02020603050405020304" pitchFamily="18" charset="-34"/>
              </a:rPr>
              <a:t>Shuffling is the only thing which nature cannot undo.</a:t>
            </a:r>
            <a:endParaRPr lang="en-GB" sz="6093" dirty="0">
              <a:latin typeface="Angsana New" panose="02020603050405020304" pitchFamily="18" charset="-34"/>
            </a:endParaRPr>
          </a:p>
        </p:txBody>
      </p:sp>
    </p:spTree>
    <p:extLst>
      <p:ext uri="{BB962C8B-B14F-4D97-AF65-F5344CB8AC3E}">
        <p14:creationId xmlns:p14="http://schemas.microsoft.com/office/powerpoint/2010/main" val="17933008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Arthur Eddington</a:t>
            </a:r>
          </a:p>
        </p:txBody>
      </p:sp>
      <p:sp>
        <p:nvSpPr>
          <p:cNvPr id="2" name="Rectangle 1"/>
          <p:cNvSpPr/>
          <p:nvPr/>
        </p:nvSpPr>
        <p:spPr>
          <a:xfrm>
            <a:off x="476707" y="1067175"/>
            <a:ext cx="7583534" cy="1967590"/>
          </a:xfrm>
          <a:prstGeom prst="rect">
            <a:avLst/>
          </a:prstGeom>
        </p:spPr>
        <p:txBody>
          <a:bodyPr wrap="square">
            <a:spAutoFit/>
          </a:bodyPr>
          <a:lstStyle/>
          <a:p>
            <a:pPr algn="ctr"/>
            <a:r>
              <a:rPr lang="en-GB" sz="6093" dirty="0">
                <a:solidFill>
                  <a:srgbClr val="000000"/>
                </a:solidFill>
                <a:latin typeface="Angsana New" panose="02020603050405020304" pitchFamily="18" charset="-34"/>
              </a:rPr>
              <a:t>The quest of the absolute leads into the four-dimensional world.</a:t>
            </a:r>
            <a:endParaRPr lang="en-GB" sz="6093" dirty="0">
              <a:latin typeface="Angsana New" panose="02020603050405020304" pitchFamily="18" charset="-34"/>
            </a:endParaRPr>
          </a:p>
        </p:txBody>
      </p:sp>
    </p:spTree>
    <p:extLst>
      <p:ext uri="{BB962C8B-B14F-4D97-AF65-F5344CB8AC3E}">
        <p14:creationId xmlns:p14="http://schemas.microsoft.com/office/powerpoint/2010/main" val="8590107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Arthur Eddington</a:t>
            </a:r>
          </a:p>
        </p:txBody>
      </p:sp>
      <p:sp>
        <p:nvSpPr>
          <p:cNvPr id="2" name="Rectangle 1"/>
          <p:cNvSpPr/>
          <p:nvPr/>
        </p:nvSpPr>
        <p:spPr>
          <a:xfrm>
            <a:off x="626146" y="576551"/>
            <a:ext cx="7471462" cy="2904898"/>
          </a:xfrm>
          <a:prstGeom prst="rect">
            <a:avLst/>
          </a:prstGeom>
        </p:spPr>
        <p:txBody>
          <a:bodyPr wrap="square">
            <a:spAutoFit/>
          </a:bodyPr>
          <a:lstStyle/>
          <a:p>
            <a:pPr algn="ctr"/>
            <a:r>
              <a:rPr lang="en-GB" sz="4569" dirty="0">
                <a:solidFill>
                  <a:srgbClr val="000000"/>
                </a:solidFill>
                <a:latin typeface="Angsana New" panose="02020603050405020304" pitchFamily="18" charset="-34"/>
              </a:rPr>
              <a:t>If your theory is found to be against the second law of thermodynamics, I give you no hope; there is nothing for it but to collapse in deepest humiliation.</a:t>
            </a:r>
            <a:endParaRPr lang="en-GB" sz="4569" dirty="0">
              <a:latin typeface="Angsana New" panose="02020603050405020304" pitchFamily="18" charset="-34"/>
            </a:endParaRPr>
          </a:p>
        </p:txBody>
      </p:sp>
    </p:spTree>
    <p:extLst>
      <p:ext uri="{BB962C8B-B14F-4D97-AF65-F5344CB8AC3E}">
        <p14:creationId xmlns:p14="http://schemas.microsoft.com/office/powerpoint/2010/main" val="12125963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Arthur Eddington</a:t>
            </a:r>
          </a:p>
        </p:txBody>
      </p:sp>
      <p:sp>
        <p:nvSpPr>
          <p:cNvPr id="4" name="Rectangle 3"/>
          <p:cNvSpPr/>
          <p:nvPr/>
        </p:nvSpPr>
        <p:spPr>
          <a:xfrm>
            <a:off x="611192" y="675728"/>
            <a:ext cx="7508821" cy="2436308"/>
          </a:xfrm>
          <a:prstGeom prst="rect">
            <a:avLst/>
          </a:prstGeom>
        </p:spPr>
        <p:txBody>
          <a:bodyPr wrap="square">
            <a:spAutoFit/>
          </a:bodyPr>
          <a:lstStyle/>
          <a:p>
            <a:pPr algn="ctr"/>
            <a:r>
              <a:rPr lang="en-GB" sz="3808" dirty="0">
                <a:solidFill>
                  <a:srgbClr val="000000"/>
                </a:solidFill>
                <a:latin typeface="Angsana New" panose="02020603050405020304" pitchFamily="18" charset="-34"/>
              </a:rPr>
              <a:t>I believe there are 15 747 724 136 275 002 577 605 653 961 181 555 468 044 717 914 527 116 709 366 231 425 076 185 631 031 296 protons in the universe and the same number of electrons.</a:t>
            </a:r>
            <a:endParaRPr lang="en-GB" sz="3808" dirty="0">
              <a:latin typeface="Angsana New" panose="02020603050405020304" pitchFamily="18" charset="-34"/>
            </a:endParaRPr>
          </a:p>
        </p:txBody>
      </p:sp>
    </p:spTree>
    <p:extLst>
      <p:ext uri="{BB962C8B-B14F-4D97-AF65-F5344CB8AC3E}">
        <p14:creationId xmlns:p14="http://schemas.microsoft.com/office/powerpoint/2010/main" val="9400098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487228" y="700315"/>
            <a:ext cx="5567034" cy="2553391"/>
          </a:xfrm>
          <a:prstGeom prst="rect">
            <a:avLst/>
          </a:prstGeom>
        </p:spPr>
        <p:txBody>
          <a:bodyPr wrap="square">
            <a:spAutoFit/>
          </a:bodyPr>
          <a:lstStyle/>
          <a:p>
            <a:pPr algn="ctr"/>
            <a:r>
              <a:rPr lang="en-GB" sz="5331" dirty="0">
                <a:latin typeface="Angsana New" panose="02020603050405020304" pitchFamily="18" charset="-34"/>
              </a:rPr>
              <a:t>Everything should be made as simple as possible, </a:t>
            </a:r>
          </a:p>
          <a:p>
            <a:pPr algn="ctr"/>
            <a:r>
              <a:rPr lang="en-GB" sz="5331" dirty="0">
                <a:latin typeface="Angsana New" panose="02020603050405020304" pitchFamily="18" charset="-34"/>
              </a:rPr>
              <a:t>but not simpler.</a:t>
            </a:r>
            <a:endParaRPr lang="en-GB" sz="13708"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Albert Einstein</a:t>
            </a:r>
          </a:p>
        </p:txBody>
      </p:sp>
    </p:spTree>
    <p:extLst>
      <p:ext uri="{BB962C8B-B14F-4D97-AF65-F5344CB8AC3E}">
        <p14:creationId xmlns:p14="http://schemas.microsoft.com/office/powerpoint/2010/main" val="8736448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72085" y="1210883"/>
            <a:ext cx="7149167" cy="1733039"/>
          </a:xfrm>
          <a:prstGeom prst="rect">
            <a:avLst/>
          </a:prstGeom>
        </p:spPr>
        <p:txBody>
          <a:bodyPr wrap="square">
            <a:spAutoFit/>
          </a:bodyPr>
          <a:lstStyle/>
          <a:p>
            <a:pPr algn="ctr"/>
            <a:r>
              <a:rPr lang="en-GB" sz="5331" dirty="0">
                <a:latin typeface="Angsana New" panose="02020603050405020304" pitchFamily="18" charset="-34"/>
              </a:rPr>
              <a:t>Common sense is the collection of prejudices acquired by age eighteen. </a:t>
            </a:r>
            <a:endParaRPr lang="en-GB" sz="13708"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Albert Einstein</a:t>
            </a:r>
          </a:p>
        </p:txBody>
      </p:sp>
    </p:spTree>
    <p:extLst>
      <p:ext uri="{BB962C8B-B14F-4D97-AF65-F5344CB8AC3E}">
        <p14:creationId xmlns:p14="http://schemas.microsoft.com/office/powerpoint/2010/main" val="986734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ixabay.com/static/uploads/photo/2016/02/29/23/15/sheet-music-1229481_960_720.jp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8639175" cy="4859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8786" y="748385"/>
            <a:ext cx="7576062" cy="3432478"/>
          </a:xfrm>
          <a:prstGeom prst="rect">
            <a:avLst/>
          </a:prstGeom>
        </p:spPr>
        <p:txBody>
          <a:bodyPr wrap="square">
            <a:spAutoFit/>
          </a:bodyPr>
          <a:lstStyle/>
          <a:p>
            <a:pPr algn="ctr"/>
            <a:r>
              <a:rPr lang="en-GB" sz="3808" b="1" dirty="0">
                <a:latin typeface="Gabriola" panose="04040605051002020D02" pitchFamily="82" charset="0"/>
              </a:rPr>
              <a:t>The pleasure we obtain from music comes from counting, but counting unconsciously. </a:t>
            </a:r>
          </a:p>
          <a:p>
            <a:pPr algn="ctr"/>
            <a:endParaRPr lang="en-GB" sz="1904" b="1" dirty="0">
              <a:latin typeface="Gabriola" panose="04040605051002020D02" pitchFamily="82" charset="0"/>
            </a:endParaRPr>
          </a:p>
          <a:p>
            <a:pPr algn="ctr"/>
            <a:r>
              <a:rPr lang="en-GB" sz="3808" b="1" dirty="0">
                <a:latin typeface="Gabriola" panose="04040605051002020D02" pitchFamily="82" charset="0"/>
              </a:rPr>
              <a:t>Music is nothing but unconscious arithmetic. </a:t>
            </a:r>
          </a:p>
          <a:p>
            <a:pPr algn="ctr"/>
            <a:r>
              <a:rPr lang="en-GB" sz="3808" b="1" dirty="0">
                <a:latin typeface="Gabriola" panose="04040605051002020D02" pitchFamily="82" charset="0"/>
              </a:rPr>
              <a:t> </a:t>
            </a:r>
          </a:p>
          <a:p>
            <a:pPr algn="ctr"/>
            <a:r>
              <a:rPr lang="en-GB" sz="4569" b="1" i="1" dirty="0">
                <a:latin typeface="Gabriola" panose="04040605051002020D02" pitchFamily="82" charset="0"/>
              </a:rPr>
              <a:t>- Leibniz</a:t>
            </a:r>
            <a:endParaRPr lang="en-GB" sz="13708" b="1" i="1" dirty="0">
              <a:latin typeface="Gabriola" panose="04040605051002020D02" pitchFamily="82" charset="0"/>
            </a:endParaRPr>
          </a:p>
        </p:txBody>
      </p:sp>
    </p:spTree>
    <p:extLst>
      <p:ext uri="{BB962C8B-B14F-4D97-AF65-F5344CB8AC3E}">
        <p14:creationId xmlns:p14="http://schemas.microsoft.com/office/powerpoint/2010/main" val="4336993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34"/>
            <a:ext cx="6546179" cy="1967590"/>
          </a:xfrm>
          <a:prstGeom prst="rect">
            <a:avLst/>
          </a:prstGeom>
        </p:spPr>
        <p:txBody>
          <a:bodyPr wrap="square">
            <a:spAutoFit/>
          </a:bodyPr>
          <a:lstStyle/>
          <a:p>
            <a:pPr algn="ctr"/>
            <a:r>
              <a:rPr lang="en-GB" sz="6093" dirty="0">
                <a:latin typeface="Angsana New" panose="02020603050405020304" pitchFamily="18" charset="-34"/>
              </a:rPr>
              <a:t>Imagination is more important than knowledge.</a:t>
            </a:r>
            <a:endParaRPr lang="en-GB" sz="16754"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Albert Einstein</a:t>
            </a:r>
          </a:p>
        </p:txBody>
      </p:sp>
    </p:spTree>
    <p:extLst>
      <p:ext uri="{BB962C8B-B14F-4D97-AF65-F5344CB8AC3E}">
        <p14:creationId xmlns:p14="http://schemas.microsoft.com/office/powerpoint/2010/main" val="987894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50370" y="636556"/>
            <a:ext cx="6546179" cy="2553391"/>
          </a:xfrm>
          <a:prstGeom prst="rect">
            <a:avLst/>
          </a:prstGeom>
        </p:spPr>
        <p:txBody>
          <a:bodyPr wrap="square">
            <a:spAutoFit/>
          </a:bodyPr>
          <a:lstStyle/>
          <a:p>
            <a:pPr algn="ctr"/>
            <a:r>
              <a:rPr lang="en-GB" sz="5331" dirty="0">
                <a:latin typeface="Angsana New" panose="02020603050405020304" pitchFamily="18" charset="-34"/>
              </a:rPr>
              <a:t>God does not care about our mathematical difficulties. </a:t>
            </a:r>
          </a:p>
          <a:p>
            <a:pPr algn="ctr"/>
            <a:r>
              <a:rPr lang="en-GB" sz="5331" dirty="0">
                <a:latin typeface="Angsana New" panose="02020603050405020304" pitchFamily="18" charset="-34"/>
              </a:rPr>
              <a:t>He integrates empirically. </a:t>
            </a:r>
            <a:endParaRPr lang="en-GB" sz="15231"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Albert Einstein</a:t>
            </a:r>
          </a:p>
        </p:txBody>
      </p:sp>
    </p:spTree>
    <p:extLst>
      <p:ext uri="{BB962C8B-B14F-4D97-AF65-F5344CB8AC3E}">
        <p14:creationId xmlns:p14="http://schemas.microsoft.com/office/powerpoint/2010/main" val="20346252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658970"/>
            <a:ext cx="6546179" cy="2553391"/>
          </a:xfrm>
          <a:prstGeom prst="rect">
            <a:avLst/>
          </a:prstGeom>
        </p:spPr>
        <p:txBody>
          <a:bodyPr wrap="square">
            <a:spAutoFit/>
          </a:bodyPr>
          <a:lstStyle/>
          <a:p>
            <a:pPr algn="ctr"/>
            <a:r>
              <a:rPr lang="en-GB" sz="5331" dirty="0">
                <a:latin typeface="Angsana New" panose="02020603050405020304" pitchFamily="18" charset="-34"/>
              </a:rPr>
              <a:t>Do not worry about your difficulties in mathematics, </a:t>
            </a:r>
          </a:p>
          <a:p>
            <a:pPr algn="ctr"/>
            <a:r>
              <a:rPr lang="en-GB" sz="5331" dirty="0">
                <a:latin typeface="Angsana New" panose="02020603050405020304" pitchFamily="18" charset="-34"/>
              </a:rPr>
              <a:t>I assure you that mine are greater.</a:t>
            </a:r>
            <a:endParaRPr lang="en-GB" sz="13708"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Albert Einstein</a:t>
            </a:r>
          </a:p>
        </p:txBody>
      </p:sp>
    </p:spTree>
    <p:extLst>
      <p:ext uri="{BB962C8B-B14F-4D97-AF65-F5344CB8AC3E}">
        <p14:creationId xmlns:p14="http://schemas.microsoft.com/office/powerpoint/2010/main" val="2288557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54632" y="1278539"/>
            <a:ext cx="8076810" cy="1967590"/>
          </a:xfrm>
          <a:prstGeom prst="rect">
            <a:avLst/>
          </a:prstGeom>
        </p:spPr>
        <p:txBody>
          <a:bodyPr wrap="square">
            <a:spAutoFit/>
          </a:bodyPr>
          <a:lstStyle/>
          <a:p>
            <a:pPr algn="ctr"/>
            <a:r>
              <a:rPr lang="en-GB" sz="6093" dirty="0">
                <a:latin typeface="Angsana New" panose="02020603050405020304" pitchFamily="18" charset="-34"/>
              </a:rPr>
              <a:t>The truth of a theory is in your mind, not in your eyes.</a:t>
            </a:r>
            <a:endParaRPr lang="en-GB" sz="15231"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Albert Einstein</a:t>
            </a:r>
          </a:p>
        </p:txBody>
      </p:sp>
    </p:spTree>
    <p:extLst>
      <p:ext uri="{BB962C8B-B14F-4D97-AF65-F5344CB8AC3E}">
        <p14:creationId xmlns:p14="http://schemas.microsoft.com/office/powerpoint/2010/main" val="36721940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61362" y="503987"/>
            <a:ext cx="7380964" cy="2904898"/>
          </a:xfrm>
          <a:prstGeom prst="rect">
            <a:avLst/>
          </a:prstGeom>
        </p:spPr>
        <p:txBody>
          <a:bodyPr wrap="square">
            <a:spAutoFit/>
          </a:bodyPr>
          <a:lstStyle/>
          <a:p>
            <a:pPr algn="ctr"/>
            <a:r>
              <a:rPr lang="en-GB" sz="4569" dirty="0">
                <a:latin typeface="Angsana New" panose="02020603050405020304" pitchFamily="18" charset="-34"/>
              </a:rPr>
              <a:t>These thoughts did not come in any verbal formulation.  I rarely think in words at all. </a:t>
            </a:r>
          </a:p>
          <a:p>
            <a:pPr algn="ctr"/>
            <a:r>
              <a:rPr lang="en-GB" sz="4569" dirty="0">
                <a:latin typeface="Angsana New" panose="02020603050405020304" pitchFamily="18" charset="-34"/>
              </a:rPr>
              <a:t>A thought comes, and I may try to express it in words afterward.</a:t>
            </a:r>
            <a:endParaRPr lang="en-GB" sz="12566"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Albert Einstein</a:t>
            </a:r>
          </a:p>
        </p:txBody>
      </p:sp>
    </p:spTree>
    <p:extLst>
      <p:ext uri="{BB962C8B-B14F-4D97-AF65-F5344CB8AC3E}">
        <p14:creationId xmlns:p14="http://schemas.microsoft.com/office/powerpoint/2010/main" val="6135196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42898" y="823343"/>
            <a:ext cx="6546179" cy="2553391"/>
          </a:xfrm>
          <a:prstGeom prst="rect">
            <a:avLst/>
          </a:prstGeom>
        </p:spPr>
        <p:txBody>
          <a:bodyPr wrap="square">
            <a:spAutoFit/>
          </a:bodyPr>
          <a:lstStyle/>
          <a:p>
            <a:pPr algn="ctr"/>
            <a:r>
              <a:rPr lang="en-GB" sz="5331" dirty="0">
                <a:latin typeface="Angsana New" panose="02020603050405020304" pitchFamily="18" charset="-34"/>
              </a:rPr>
              <a:t>Great spirits have always encountered violent opposition from mediocre minds.</a:t>
            </a:r>
            <a:endParaRPr lang="en-GB" sz="13708"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Albert Einstein</a:t>
            </a:r>
          </a:p>
        </p:txBody>
      </p:sp>
    </p:spTree>
    <p:extLst>
      <p:ext uri="{BB962C8B-B14F-4D97-AF65-F5344CB8AC3E}">
        <p14:creationId xmlns:p14="http://schemas.microsoft.com/office/powerpoint/2010/main" val="16592296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57752" y="935407"/>
            <a:ext cx="7175013" cy="1967590"/>
          </a:xfrm>
          <a:prstGeom prst="rect">
            <a:avLst/>
          </a:prstGeom>
        </p:spPr>
        <p:txBody>
          <a:bodyPr wrap="square">
            <a:spAutoFit/>
          </a:bodyPr>
          <a:lstStyle/>
          <a:p>
            <a:pPr algn="ctr"/>
            <a:r>
              <a:rPr lang="en-GB" sz="6093" dirty="0">
                <a:latin typeface="Angsana New" panose="02020603050405020304" pitchFamily="18" charset="-34"/>
              </a:rPr>
              <a:t>If at first the idea is not absurd, then there is no hope for it.</a:t>
            </a:r>
            <a:endParaRPr lang="en-GB" sz="16754"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Albert Einstein</a:t>
            </a:r>
          </a:p>
        </p:txBody>
      </p:sp>
    </p:spTree>
    <p:extLst>
      <p:ext uri="{BB962C8B-B14F-4D97-AF65-F5344CB8AC3E}">
        <p14:creationId xmlns:p14="http://schemas.microsoft.com/office/powerpoint/2010/main" val="26166681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73843" y="1129673"/>
            <a:ext cx="7658249" cy="1733039"/>
          </a:xfrm>
          <a:prstGeom prst="rect">
            <a:avLst/>
          </a:prstGeom>
        </p:spPr>
        <p:txBody>
          <a:bodyPr wrap="square">
            <a:spAutoFit/>
          </a:bodyPr>
          <a:lstStyle/>
          <a:p>
            <a:pPr algn="ctr"/>
            <a:r>
              <a:rPr lang="en-GB" sz="5331" dirty="0">
                <a:latin typeface="Angsana New" panose="02020603050405020304" pitchFamily="18" charset="-34"/>
              </a:rPr>
              <a:t>The most incomprehensible fact about the universe is that it is comprehensible.</a:t>
            </a:r>
            <a:endParaRPr lang="en-GB" sz="15231"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Albert Einstein</a:t>
            </a:r>
          </a:p>
        </p:txBody>
      </p:sp>
    </p:spTree>
    <p:extLst>
      <p:ext uri="{BB962C8B-B14F-4D97-AF65-F5344CB8AC3E}">
        <p14:creationId xmlns:p14="http://schemas.microsoft.com/office/powerpoint/2010/main" val="27106525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21535" y="778513"/>
            <a:ext cx="7703079" cy="2201757"/>
          </a:xfrm>
          <a:prstGeom prst="rect">
            <a:avLst/>
          </a:prstGeom>
        </p:spPr>
        <p:txBody>
          <a:bodyPr wrap="square">
            <a:spAutoFit/>
          </a:bodyPr>
          <a:lstStyle/>
          <a:p>
            <a:pPr algn="ctr"/>
            <a:r>
              <a:rPr lang="en-GB" sz="4569" dirty="0">
                <a:latin typeface="Angsana New" panose="02020603050405020304" pitchFamily="18" charset="-34"/>
              </a:rPr>
              <a:t>There are two ways to live your life. </a:t>
            </a:r>
          </a:p>
          <a:p>
            <a:pPr algn="ctr"/>
            <a:r>
              <a:rPr lang="en-GB" sz="4569" dirty="0">
                <a:latin typeface="Angsana New" panose="02020603050405020304" pitchFamily="18" charset="-34"/>
              </a:rPr>
              <a:t>One is as though nothing is a miracle. </a:t>
            </a:r>
          </a:p>
          <a:p>
            <a:pPr algn="ctr"/>
            <a:r>
              <a:rPr lang="en-GB" sz="4569" dirty="0">
                <a:latin typeface="Angsana New" panose="02020603050405020304" pitchFamily="18" charset="-34"/>
              </a:rPr>
              <a:t>The other is as though everything is a miracle.</a:t>
            </a:r>
            <a:endParaRPr lang="en-GB" sz="12566" dirty="0">
              <a:latin typeface="Angsana New" panose="02020603050405020304" pitchFamily="18" charset="-34"/>
            </a:endParaRPr>
          </a:p>
        </p:txBody>
      </p:sp>
      <p:sp>
        <p:nvSpPr>
          <p:cNvPr id="3" name="TextBox 2"/>
          <p:cNvSpPr txBox="1"/>
          <p:nvPr/>
        </p:nvSpPr>
        <p:spPr>
          <a:xfrm>
            <a:off x="5530996" y="3564898"/>
            <a:ext cx="3395379" cy="561051"/>
          </a:xfrm>
          <a:prstGeom prst="rect">
            <a:avLst/>
          </a:prstGeom>
          <a:noFill/>
        </p:spPr>
        <p:txBody>
          <a:bodyPr wrap="square" rtlCol="0">
            <a:spAutoFit/>
          </a:bodyPr>
          <a:lstStyle/>
          <a:p>
            <a:r>
              <a:rPr lang="en-GB" sz="3046" dirty="0">
                <a:latin typeface="Angsana New" panose="02020603050405020304" pitchFamily="18" charset="-34"/>
              </a:rPr>
              <a:t>Albert Einstein</a:t>
            </a:r>
          </a:p>
        </p:txBody>
      </p:sp>
    </p:spTree>
    <p:extLst>
      <p:ext uri="{BB962C8B-B14F-4D97-AF65-F5344CB8AC3E}">
        <p14:creationId xmlns:p14="http://schemas.microsoft.com/office/powerpoint/2010/main" val="40914645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64632" y="554362"/>
            <a:ext cx="7999564" cy="2729273"/>
          </a:xfrm>
          <a:prstGeom prst="rect">
            <a:avLst/>
          </a:prstGeom>
        </p:spPr>
        <p:txBody>
          <a:bodyPr wrap="square">
            <a:spAutoFit/>
          </a:bodyPr>
          <a:lstStyle/>
          <a:p>
            <a:pPr algn="ctr"/>
            <a:r>
              <a:rPr lang="en-GB" sz="3427" dirty="0">
                <a:latin typeface="Angsana New" panose="02020603050405020304" pitchFamily="18" charset="-34"/>
              </a:rPr>
              <a:t>Why are numbers beautiful? </a:t>
            </a:r>
          </a:p>
          <a:p>
            <a:pPr algn="ctr"/>
            <a:r>
              <a:rPr lang="en-GB" sz="3427" dirty="0">
                <a:latin typeface="Angsana New" panose="02020603050405020304" pitchFamily="18" charset="-34"/>
              </a:rPr>
              <a:t>It's like asking why is Beethoven's Ninth Symphony beautiful. </a:t>
            </a:r>
          </a:p>
          <a:p>
            <a:pPr algn="ctr"/>
            <a:r>
              <a:rPr lang="en-GB" sz="3427" dirty="0">
                <a:latin typeface="Angsana New" panose="02020603050405020304" pitchFamily="18" charset="-34"/>
              </a:rPr>
              <a:t>If you don't see why, someone can't tell you. </a:t>
            </a:r>
          </a:p>
          <a:p>
            <a:pPr algn="ctr"/>
            <a:r>
              <a:rPr lang="en-GB" sz="3427" dirty="0">
                <a:latin typeface="Angsana New" panose="02020603050405020304" pitchFamily="18" charset="-34"/>
              </a:rPr>
              <a:t>I </a:t>
            </a:r>
            <a:r>
              <a:rPr lang="en-GB" sz="3427" i="1" dirty="0">
                <a:latin typeface="Angsana New" panose="02020603050405020304" pitchFamily="18" charset="-34"/>
              </a:rPr>
              <a:t>know </a:t>
            </a:r>
            <a:r>
              <a:rPr lang="en-GB" sz="3427" dirty="0">
                <a:latin typeface="Angsana New" panose="02020603050405020304" pitchFamily="18" charset="-34"/>
              </a:rPr>
              <a:t>numbers are beautiful. </a:t>
            </a:r>
          </a:p>
          <a:p>
            <a:pPr algn="ctr"/>
            <a:r>
              <a:rPr lang="en-GB" sz="3427" dirty="0">
                <a:latin typeface="Angsana New" panose="02020603050405020304" pitchFamily="18" charset="-34"/>
              </a:rPr>
              <a:t>If they aren't beautiful, nothing is.</a:t>
            </a:r>
            <a:endParaRPr lang="en-GB" sz="10281" dirty="0">
              <a:latin typeface="Angsana New" panose="02020603050405020304" pitchFamily="18" charset="-34"/>
            </a:endParaRPr>
          </a:p>
        </p:txBody>
      </p:sp>
      <p:sp>
        <p:nvSpPr>
          <p:cNvPr id="3" name="TextBox 2"/>
          <p:cNvSpPr txBox="1"/>
          <p:nvPr/>
        </p:nvSpPr>
        <p:spPr>
          <a:xfrm>
            <a:off x="5530996" y="3564897"/>
            <a:ext cx="3395379" cy="561051"/>
          </a:xfrm>
          <a:prstGeom prst="rect">
            <a:avLst/>
          </a:prstGeom>
          <a:noFill/>
        </p:spPr>
        <p:txBody>
          <a:bodyPr wrap="square" rtlCol="0">
            <a:spAutoFit/>
          </a:bodyPr>
          <a:lstStyle/>
          <a:p>
            <a:r>
              <a:rPr lang="en-GB" sz="3046" dirty="0">
                <a:latin typeface="Angsana New" panose="02020603050405020304" pitchFamily="18" charset="-34"/>
              </a:rPr>
              <a:t>Paul Erd</a:t>
            </a:r>
            <a:r>
              <a:rPr lang="en-GB" sz="3046" dirty="0">
                <a:latin typeface="Angsana New" panose="02020603050405020304" pitchFamily="18" charset="-34"/>
                <a:cs typeface="Angsana New" panose="02020603050405020304" pitchFamily="18" charset="-34"/>
              </a:rPr>
              <a:t>ös</a:t>
            </a:r>
            <a:endParaRPr lang="en-GB" sz="3046" dirty="0">
              <a:latin typeface="Angsana New" panose="02020603050405020304" pitchFamily="18" charset="-34"/>
            </a:endParaRPr>
          </a:p>
        </p:txBody>
      </p:sp>
    </p:spTree>
    <p:extLst>
      <p:ext uri="{BB962C8B-B14F-4D97-AF65-F5344CB8AC3E}">
        <p14:creationId xmlns:p14="http://schemas.microsoft.com/office/powerpoint/2010/main" val="3381968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1994</TotalTime>
  <Words>8553</Words>
  <Application>Microsoft Office PowerPoint</Application>
  <PresentationFormat>Custom</PresentationFormat>
  <Paragraphs>916</Paragraphs>
  <Slides>336</Slides>
  <Notes>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336</vt:i4>
      </vt:variant>
    </vt:vector>
  </HeadingPairs>
  <TitlesOfParts>
    <vt:vector size="353" baseType="lpstr">
      <vt:lpstr>SimSun</vt:lpstr>
      <vt:lpstr>Aharoni</vt:lpstr>
      <vt:lpstr>Angsana New</vt:lpstr>
      <vt:lpstr>AR ESSENCE</vt:lpstr>
      <vt:lpstr>Arial</vt:lpstr>
      <vt:lpstr>Bell MT</vt:lpstr>
      <vt:lpstr>Berlin Sans FB</vt:lpstr>
      <vt:lpstr>Calibri</vt:lpstr>
      <vt:lpstr>Calibri Light</vt:lpstr>
      <vt:lpstr>Footlight MT Light</vt:lpstr>
      <vt:lpstr>Gabriola</vt:lpstr>
      <vt:lpstr>Georgia</vt:lpstr>
      <vt:lpstr>Gill Sans MT</vt:lpstr>
      <vt:lpstr>Lucida Sans Typewriter</vt:lpstr>
      <vt:lpstr>Times New Roman</vt:lpstr>
      <vt:lpstr>Wingdings</vt:lpstr>
      <vt:lpstr>Office Theme</vt:lpstr>
      <vt:lpstr>PowerPoint Presentation</vt:lpstr>
      <vt:lpstr>Overview</vt:lpstr>
      <vt:lpstr>Tips</vt:lpstr>
      <vt:lpstr>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Bath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Voake-Jones</dc:creator>
  <cp:lastModifiedBy>Cheryl Voake-Jones</cp:lastModifiedBy>
  <cp:revision>90</cp:revision>
  <dcterms:created xsi:type="dcterms:W3CDTF">2016-05-18T16:45:26Z</dcterms:created>
  <dcterms:modified xsi:type="dcterms:W3CDTF">2016-11-17T15:35:25Z</dcterms:modified>
</cp:coreProperties>
</file>